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handoutMasterIdLst>
    <p:handoutMasterId r:id="rId66"/>
  </p:handoutMasterIdLst>
  <p:sldIdLst>
    <p:sldId id="505" r:id="rId2"/>
    <p:sldId id="432" r:id="rId3"/>
    <p:sldId id="494" r:id="rId4"/>
    <p:sldId id="498" r:id="rId5"/>
    <p:sldId id="499" r:id="rId6"/>
    <p:sldId id="391" r:id="rId7"/>
    <p:sldId id="451" r:id="rId8"/>
    <p:sldId id="457" r:id="rId9"/>
    <p:sldId id="491" r:id="rId10"/>
    <p:sldId id="453" r:id="rId11"/>
    <p:sldId id="452" r:id="rId12"/>
    <p:sldId id="454" r:id="rId13"/>
    <p:sldId id="461" r:id="rId14"/>
    <p:sldId id="465" r:id="rId15"/>
    <p:sldId id="462" r:id="rId16"/>
    <p:sldId id="463" r:id="rId17"/>
    <p:sldId id="464" r:id="rId18"/>
    <p:sldId id="460" r:id="rId19"/>
    <p:sldId id="455" r:id="rId20"/>
    <p:sldId id="456" r:id="rId21"/>
    <p:sldId id="466" r:id="rId22"/>
    <p:sldId id="467" r:id="rId23"/>
    <p:sldId id="492" r:id="rId24"/>
    <p:sldId id="468" r:id="rId25"/>
    <p:sldId id="469" r:id="rId26"/>
    <p:sldId id="470" r:id="rId27"/>
    <p:sldId id="471" r:id="rId28"/>
    <p:sldId id="473" r:id="rId29"/>
    <p:sldId id="474" r:id="rId30"/>
    <p:sldId id="475" r:id="rId31"/>
    <p:sldId id="504" r:id="rId32"/>
    <p:sldId id="476" r:id="rId33"/>
    <p:sldId id="478" r:id="rId34"/>
    <p:sldId id="477" r:id="rId35"/>
    <p:sldId id="479" r:id="rId36"/>
    <p:sldId id="480" r:id="rId37"/>
    <p:sldId id="481" r:id="rId38"/>
    <p:sldId id="506" r:id="rId39"/>
    <p:sldId id="507" r:id="rId40"/>
    <p:sldId id="508" r:id="rId41"/>
    <p:sldId id="509" r:id="rId42"/>
    <p:sldId id="510" r:id="rId43"/>
    <p:sldId id="511" r:id="rId44"/>
    <p:sldId id="512" r:id="rId45"/>
    <p:sldId id="513" r:id="rId46"/>
    <p:sldId id="514" r:id="rId47"/>
    <p:sldId id="515" r:id="rId48"/>
    <p:sldId id="516" r:id="rId49"/>
    <p:sldId id="517" r:id="rId50"/>
    <p:sldId id="518" r:id="rId51"/>
    <p:sldId id="519" r:id="rId52"/>
    <p:sldId id="520" r:id="rId53"/>
    <p:sldId id="521" r:id="rId54"/>
    <p:sldId id="522" r:id="rId55"/>
    <p:sldId id="523" r:id="rId56"/>
    <p:sldId id="493" r:id="rId57"/>
    <p:sldId id="482" r:id="rId58"/>
    <p:sldId id="483" r:id="rId59"/>
    <p:sldId id="524" r:id="rId60"/>
    <p:sldId id="484" r:id="rId61"/>
    <p:sldId id="485" r:id="rId62"/>
    <p:sldId id="503" r:id="rId63"/>
    <p:sldId id="500" r:id="rId64"/>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B2E8"/>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7" d="100"/>
          <a:sy n="107" d="100"/>
        </p:scale>
        <p:origin x="682" y="7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47BB6F-5105-43DD-8A3A-D5FAB306DE64}" type="doc">
      <dgm:prSet loTypeId="urn:microsoft.com/office/officeart/2005/8/layout/bProcess3" loCatId="process" qsTypeId="urn:microsoft.com/office/officeart/2005/8/quickstyle/3d2" qsCatId="3D" csTypeId="urn:microsoft.com/office/officeart/2005/8/colors/colorful5" csCatId="colorful" phldr="1"/>
      <dgm:spPr/>
      <dgm:t>
        <a:bodyPr/>
        <a:lstStyle/>
        <a:p>
          <a:endParaRPr lang="en-US"/>
        </a:p>
      </dgm:t>
    </dgm:pt>
    <dgm:pt modelId="{43D8DA23-08DC-42C0-8DFF-94D99B74FFA3}">
      <dgm:prSet phldrT="[Text]" custT="1"/>
      <dgm:spPr>
        <a:solidFill>
          <a:schemeClr val="accent5">
            <a:lumMod val="40000"/>
            <a:lumOff val="60000"/>
          </a:schemeClr>
        </a:solidFill>
      </dgm:spPr>
      <dgm:t>
        <a:bodyPr/>
        <a:lstStyle/>
        <a:p>
          <a:r>
            <a:rPr lang="mn-MN" sz="1100" b="1" dirty="0" smtClean="0">
              <a:solidFill>
                <a:schemeClr val="tx1"/>
              </a:solidFill>
            </a:rPr>
            <a:t>Багийн Засаг дарга</a:t>
          </a:r>
          <a:endParaRPr lang="en-US" sz="1100" b="1" dirty="0" smtClean="0">
            <a:solidFill>
              <a:schemeClr val="tx1"/>
            </a:solidFill>
          </a:endParaRPr>
        </a:p>
        <a:p>
          <a:r>
            <a:rPr lang="mn-MN" sz="1100" dirty="0" smtClean="0">
              <a:solidFill>
                <a:schemeClr val="tx1"/>
              </a:solidFill>
            </a:rPr>
            <a:t>1. Олон нийтэд мэдээлэл хүргэх </a:t>
          </a:r>
          <a:r>
            <a:rPr lang="en-US" sz="1100" dirty="0" smtClean="0">
              <a:solidFill>
                <a:schemeClr val="tx1"/>
              </a:solidFill>
            </a:rPr>
            <a:t>- </a:t>
          </a:r>
          <a:r>
            <a:rPr lang="mn-MN" sz="1100" dirty="0" smtClean="0">
              <a:solidFill>
                <a:schemeClr val="tx1"/>
              </a:solidFill>
            </a:rPr>
            <a:t>2 сард багтаах</a:t>
          </a:r>
        </a:p>
        <a:p>
          <a:r>
            <a:rPr lang="mn-MN" sz="1100" dirty="0" smtClean="0">
              <a:solidFill>
                <a:schemeClr val="tx1"/>
              </a:solidFill>
            </a:rPr>
            <a:t>/Журмын 5.1/</a:t>
          </a:r>
          <a:endParaRPr lang="mn-MN" sz="1100" dirty="0">
            <a:solidFill>
              <a:schemeClr val="tx1"/>
            </a:solidFill>
          </a:endParaRPr>
        </a:p>
      </dgm:t>
    </dgm:pt>
    <dgm:pt modelId="{E28A6012-97CD-47E5-BC2C-B1A93B80B305}" type="parTrans" cxnId="{0E91E1BC-6654-4A16-91DE-03F498102D62}">
      <dgm:prSet/>
      <dgm:spPr/>
      <dgm:t>
        <a:bodyPr/>
        <a:lstStyle/>
        <a:p>
          <a:endParaRPr lang="en-US">
            <a:solidFill>
              <a:schemeClr val="tx1"/>
            </a:solidFill>
          </a:endParaRPr>
        </a:p>
      </dgm:t>
    </dgm:pt>
    <dgm:pt modelId="{0D2F633C-0AD6-4A00-AFB9-6A848EBA8EF6}" type="sibTrans" cxnId="{0E91E1BC-6654-4A16-91DE-03F498102D62}">
      <dgm:prSet/>
      <dgm:spPr>
        <a:ln w="28575">
          <a:solidFill>
            <a:schemeClr val="tx2"/>
          </a:solidFill>
        </a:ln>
      </dgm:spPr>
      <dgm:t>
        <a:bodyPr/>
        <a:lstStyle/>
        <a:p>
          <a:endParaRPr lang="en-US">
            <a:solidFill>
              <a:schemeClr val="tx1"/>
            </a:solidFill>
          </a:endParaRPr>
        </a:p>
      </dgm:t>
    </dgm:pt>
    <dgm:pt modelId="{6F544EA6-FEB0-49F8-8258-372ED43EB2BB}">
      <dgm:prSet phldrT="[Text]" custT="1"/>
      <dgm:spPr>
        <a:solidFill>
          <a:schemeClr val="accent6">
            <a:lumMod val="60000"/>
            <a:lumOff val="40000"/>
          </a:schemeClr>
        </a:solidFill>
      </dgm:spPr>
      <dgm:t>
        <a:bodyPr/>
        <a:lstStyle/>
        <a:p>
          <a:r>
            <a:rPr lang="mn-MN" sz="1100" b="1" dirty="0" smtClean="0">
              <a:solidFill>
                <a:schemeClr val="tx1"/>
              </a:solidFill>
            </a:rPr>
            <a:t>Багийн Засаг дарга</a:t>
          </a:r>
          <a:endParaRPr lang="en-US" sz="1100" b="1" dirty="0" smtClean="0">
            <a:solidFill>
              <a:schemeClr val="tx1"/>
            </a:solidFill>
          </a:endParaRPr>
        </a:p>
        <a:p>
          <a:r>
            <a:rPr lang="mn-MN" sz="1100" dirty="0" smtClean="0">
              <a:solidFill>
                <a:schemeClr val="tx1"/>
              </a:solidFill>
            </a:rPr>
            <a:t>2.  Олон нийтийн санал авах </a:t>
          </a:r>
          <a:r>
            <a:rPr lang="en-US" sz="1100" dirty="0" smtClean="0">
              <a:solidFill>
                <a:schemeClr val="tx1"/>
              </a:solidFill>
            </a:rPr>
            <a:t>- 4 </a:t>
          </a:r>
          <a:r>
            <a:rPr lang="mn-MN" sz="1100" dirty="0" smtClean="0">
              <a:solidFill>
                <a:schemeClr val="tx1"/>
              </a:solidFill>
            </a:rPr>
            <a:t>сард багтаан</a:t>
          </a:r>
        </a:p>
        <a:p>
          <a:r>
            <a:rPr lang="mn-MN" sz="1100" dirty="0" smtClean="0">
              <a:solidFill>
                <a:schemeClr val="tx1"/>
              </a:solidFill>
            </a:rPr>
            <a:t>/Журмын 5.2-5.6/</a:t>
          </a:r>
          <a:endParaRPr lang="mn-MN" sz="1100" dirty="0">
            <a:solidFill>
              <a:schemeClr val="tx1"/>
            </a:solidFill>
          </a:endParaRPr>
        </a:p>
      </dgm:t>
    </dgm:pt>
    <dgm:pt modelId="{462537D6-CE99-41DE-917A-DEE66C0FB53D}" type="parTrans" cxnId="{1D853EED-CBFD-411F-9F2B-EF774700DE5F}">
      <dgm:prSet/>
      <dgm:spPr/>
      <dgm:t>
        <a:bodyPr/>
        <a:lstStyle/>
        <a:p>
          <a:endParaRPr lang="en-US">
            <a:solidFill>
              <a:schemeClr val="tx1"/>
            </a:solidFill>
          </a:endParaRPr>
        </a:p>
      </dgm:t>
    </dgm:pt>
    <dgm:pt modelId="{43E81FD4-93CE-4572-9A00-AFA6AC0B5770}" type="sibTrans" cxnId="{1D853EED-CBFD-411F-9F2B-EF774700DE5F}">
      <dgm:prSet/>
      <dgm:spPr>
        <a:ln w="28575">
          <a:solidFill>
            <a:schemeClr val="tx2"/>
          </a:solidFill>
        </a:ln>
      </dgm:spPr>
      <dgm:t>
        <a:bodyPr/>
        <a:lstStyle/>
        <a:p>
          <a:endParaRPr lang="en-US">
            <a:solidFill>
              <a:schemeClr val="tx1"/>
            </a:solidFill>
          </a:endParaRPr>
        </a:p>
      </dgm:t>
    </dgm:pt>
    <dgm:pt modelId="{D93BFA33-0B35-4114-8D0D-C845F06B6A72}">
      <dgm:prSet phldrT="[Text]" custT="1"/>
      <dgm:spPr>
        <a:solidFill>
          <a:schemeClr val="accent3">
            <a:lumMod val="60000"/>
            <a:lumOff val="40000"/>
          </a:schemeClr>
        </a:solidFill>
      </dgm:spPr>
      <dgm:t>
        <a:bodyPr/>
        <a:lstStyle/>
        <a:p>
          <a:r>
            <a:rPr lang="mn-MN" sz="1100" b="1" dirty="0" smtClean="0">
              <a:solidFill>
                <a:schemeClr val="tx1"/>
              </a:solidFill>
            </a:rPr>
            <a:t>Багийн Засаг дарга</a:t>
          </a:r>
          <a:endParaRPr lang="en-US" sz="1100" b="1" dirty="0" smtClean="0">
            <a:solidFill>
              <a:schemeClr val="tx1"/>
            </a:solidFill>
          </a:endParaRPr>
        </a:p>
        <a:p>
          <a:r>
            <a:rPr lang="mn-MN" sz="1100" dirty="0" smtClean="0">
              <a:solidFill>
                <a:schemeClr val="tx1"/>
              </a:solidFill>
            </a:rPr>
            <a:t>3. Урьдчилсан жагсаалт, танилцуулга бэлтгэх </a:t>
          </a:r>
          <a:r>
            <a:rPr lang="en-US" sz="1100" dirty="0" smtClean="0">
              <a:solidFill>
                <a:schemeClr val="tx1"/>
              </a:solidFill>
            </a:rPr>
            <a:t>- </a:t>
          </a:r>
          <a:br>
            <a:rPr lang="en-US" sz="1100" dirty="0" smtClean="0">
              <a:solidFill>
                <a:schemeClr val="tx1"/>
              </a:solidFill>
            </a:rPr>
          </a:br>
          <a:r>
            <a:rPr lang="en-US" sz="1100" dirty="0" smtClean="0">
              <a:solidFill>
                <a:schemeClr val="tx1"/>
              </a:solidFill>
            </a:rPr>
            <a:t>4 </a:t>
          </a:r>
          <a:r>
            <a:rPr lang="mn-MN" sz="1100" dirty="0" smtClean="0">
              <a:solidFill>
                <a:schemeClr val="tx1"/>
              </a:solidFill>
            </a:rPr>
            <a:t>сард багтаан</a:t>
          </a:r>
        </a:p>
        <a:p>
          <a:r>
            <a:rPr lang="mn-MN" sz="1100" dirty="0" smtClean="0">
              <a:solidFill>
                <a:schemeClr val="tx1"/>
              </a:solidFill>
            </a:rPr>
            <a:t>/Журмын 5.7/</a:t>
          </a:r>
          <a:endParaRPr lang="mn-MN" sz="1100" dirty="0">
            <a:solidFill>
              <a:schemeClr val="tx1"/>
            </a:solidFill>
          </a:endParaRPr>
        </a:p>
      </dgm:t>
    </dgm:pt>
    <dgm:pt modelId="{F57433ED-EFB1-4590-8044-9593E6521051}" type="parTrans" cxnId="{527019B4-B6C1-493D-B133-A614F3D93804}">
      <dgm:prSet/>
      <dgm:spPr/>
      <dgm:t>
        <a:bodyPr/>
        <a:lstStyle/>
        <a:p>
          <a:endParaRPr lang="en-US">
            <a:solidFill>
              <a:schemeClr val="tx1"/>
            </a:solidFill>
          </a:endParaRPr>
        </a:p>
      </dgm:t>
    </dgm:pt>
    <dgm:pt modelId="{E431182E-9121-4F51-A8FF-7A68EDDE3AE9}" type="sibTrans" cxnId="{527019B4-B6C1-493D-B133-A614F3D93804}">
      <dgm:prSet/>
      <dgm:spPr>
        <a:ln w="28575">
          <a:solidFill>
            <a:schemeClr val="tx2"/>
          </a:solidFill>
        </a:ln>
      </dgm:spPr>
      <dgm:t>
        <a:bodyPr/>
        <a:lstStyle/>
        <a:p>
          <a:endParaRPr lang="en-US">
            <a:solidFill>
              <a:schemeClr val="tx1"/>
            </a:solidFill>
          </a:endParaRPr>
        </a:p>
      </dgm:t>
    </dgm:pt>
    <dgm:pt modelId="{F60BF271-BC75-4329-AEAE-AF226FC316EC}">
      <dgm:prSet phldrT="[Text]" custT="1"/>
      <dgm:spPr/>
      <dgm:t>
        <a:bodyPr/>
        <a:lstStyle/>
        <a:p>
          <a:r>
            <a:rPr lang="mn-MN" sz="1100" b="1" dirty="0" smtClean="0">
              <a:solidFill>
                <a:schemeClr val="tx1"/>
              </a:solidFill>
            </a:rPr>
            <a:t>Багийн ИНХ</a:t>
          </a:r>
          <a:endParaRPr lang="en-US" sz="1100" b="1" dirty="0" smtClean="0">
            <a:solidFill>
              <a:schemeClr val="tx1"/>
            </a:solidFill>
          </a:endParaRPr>
        </a:p>
        <a:p>
          <a:r>
            <a:rPr lang="mn-MN" sz="1100" dirty="0" smtClean="0">
              <a:solidFill>
                <a:schemeClr val="tx1"/>
              </a:solidFill>
            </a:rPr>
            <a:t>4. ИНХ</a:t>
          </a:r>
          <a:r>
            <a:rPr lang="en-US" sz="1100" dirty="0" smtClean="0">
              <a:solidFill>
                <a:schemeClr val="tx1"/>
              </a:solidFill>
            </a:rPr>
            <a:t>-</a:t>
          </a:r>
          <a:r>
            <a:rPr lang="mn-MN" sz="1100" dirty="0" smtClean="0">
              <a:solidFill>
                <a:schemeClr val="tx1"/>
              </a:solidFill>
            </a:rPr>
            <a:t>аар жагсаалтыг хэлэлцэх, санал авах, эрэмбэлэх </a:t>
          </a:r>
          <a:r>
            <a:rPr lang="en-US" sz="1100" dirty="0" smtClean="0">
              <a:solidFill>
                <a:schemeClr val="tx1"/>
              </a:solidFill>
            </a:rPr>
            <a:t>-</a:t>
          </a:r>
          <a:r>
            <a:rPr lang="mn-MN" sz="1100" dirty="0" smtClean="0">
              <a:solidFill>
                <a:schemeClr val="tx1"/>
              </a:solidFill>
            </a:rPr>
            <a:t> 5 сард багтаан</a:t>
          </a:r>
        </a:p>
        <a:p>
          <a:r>
            <a:rPr lang="mn-MN" sz="1100" dirty="0" smtClean="0">
              <a:solidFill>
                <a:schemeClr val="tx1"/>
              </a:solidFill>
            </a:rPr>
            <a:t>/Журмын 5.8-5.14/</a:t>
          </a:r>
          <a:endParaRPr lang="mn-MN" sz="1100" dirty="0">
            <a:solidFill>
              <a:schemeClr val="tx1"/>
            </a:solidFill>
          </a:endParaRPr>
        </a:p>
      </dgm:t>
    </dgm:pt>
    <dgm:pt modelId="{C4D31CF9-A964-48C0-BF7F-04AB80625BF0}" type="parTrans" cxnId="{76EA54FE-5B4D-4383-AFF4-C2AECFA03F38}">
      <dgm:prSet/>
      <dgm:spPr/>
      <dgm:t>
        <a:bodyPr/>
        <a:lstStyle/>
        <a:p>
          <a:endParaRPr lang="en-US">
            <a:solidFill>
              <a:schemeClr val="tx1"/>
            </a:solidFill>
          </a:endParaRPr>
        </a:p>
      </dgm:t>
    </dgm:pt>
    <dgm:pt modelId="{793DEABF-EAAC-48C7-B0F2-ACF02F9852CC}" type="sibTrans" cxnId="{76EA54FE-5B4D-4383-AFF4-C2AECFA03F38}">
      <dgm:prSet/>
      <dgm:spPr>
        <a:ln w="28575">
          <a:solidFill>
            <a:schemeClr val="tx2"/>
          </a:solidFill>
        </a:ln>
      </dgm:spPr>
      <dgm:t>
        <a:bodyPr/>
        <a:lstStyle/>
        <a:p>
          <a:endParaRPr lang="en-US">
            <a:solidFill>
              <a:schemeClr val="tx1"/>
            </a:solidFill>
          </a:endParaRPr>
        </a:p>
      </dgm:t>
    </dgm:pt>
    <dgm:pt modelId="{78972C7A-960B-434C-B472-AC6B9930EA8D}">
      <dgm:prSet phldrT="[Text]" custT="1"/>
      <dgm:spPr>
        <a:solidFill>
          <a:schemeClr val="accent4">
            <a:lumMod val="40000"/>
            <a:lumOff val="60000"/>
          </a:schemeClr>
        </a:solidFill>
      </dgm:spPr>
      <dgm:t>
        <a:bodyPr/>
        <a:lstStyle/>
        <a:p>
          <a:r>
            <a:rPr lang="mn-MN" sz="1100" b="1" dirty="0" smtClean="0">
              <a:solidFill>
                <a:schemeClr val="tx1"/>
              </a:solidFill>
            </a:rPr>
            <a:t>Багийн Засаг дарга</a:t>
          </a:r>
          <a:endParaRPr lang="en-US" sz="1100" b="1" dirty="0" smtClean="0">
            <a:solidFill>
              <a:schemeClr val="tx1"/>
            </a:solidFill>
          </a:endParaRPr>
        </a:p>
        <a:p>
          <a:r>
            <a:rPr lang="mn-MN" sz="1100" dirty="0" smtClean="0">
              <a:solidFill>
                <a:schemeClr val="tx1"/>
              </a:solidFill>
            </a:rPr>
            <a:t>5. ИНХ-ын тогтоол, танилцуулгыг сумын Засаг даргад хүргүүлэх  </a:t>
          </a:r>
          <a:r>
            <a:rPr lang="en-US" sz="1100" dirty="0" smtClean="0">
              <a:solidFill>
                <a:schemeClr val="tx1"/>
              </a:solidFill>
            </a:rPr>
            <a:t>-</a:t>
          </a:r>
          <a:r>
            <a:rPr lang="mn-MN" sz="1100" dirty="0" smtClean="0">
              <a:solidFill>
                <a:schemeClr val="tx1"/>
              </a:solidFill>
            </a:rPr>
            <a:t> 5 сард багтаан</a:t>
          </a:r>
        </a:p>
        <a:p>
          <a:r>
            <a:rPr lang="mn-MN" sz="1100" dirty="0" smtClean="0">
              <a:solidFill>
                <a:schemeClr val="tx1"/>
              </a:solidFill>
            </a:rPr>
            <a:t>/Журмын 5.15/</a:t>
          </a:r>
          <a:endParaRPr lang="mn-MN" sz="1100" dirty="0">
            <a:solidFill>
              <a:schemeClr val="tx1"/>
            </a:solidFill>
          </a:endParaRPr>
        </a:p>
      </dgm:t>
    </dgm:pt>
    <dgm:pt modelId="{7062E9E6-CE38-4561-B265-9861552FF0D5}" type="parTrans" cxnId="{22ACFF9C-F598-4493-83C8-ECB9053789F3}">
      <dgm:prSet/>
      <dgm:spPr/>
      <dgm:t>
        <a:bodyPr/>
        <a:lstStyle/>
        <a:p>
          <a:endParaRPr lang="en-US">
            <a:solidFill>
              <a:schemeClr val="tx1"/>
            </a:solidFill>
          </a:endParaRPr>
        </a:p>
      </dgm:t>
    </dgm:pt>
    <dgm:pt modelId="{207FCDD9-6E69-4452-8384-9E0DD98F494E}" type="sibTrans" cxnId="{22ACFF9C-F598-4493-83C8-ECB9053789F3}">
      <dgm:prSet/>
      <dgm:spPr/>
      <dgm:t>
        <a:bodyPr/>
        <a:lstStyle/>
        <a:p>
          <a:endParaRPr lang="en-US">
            <a:solidFill>
              <a:schemeClr val="tx1"/>
            </a:solidFill>
          </a:endParaRPr>
        </a:p>
      </dgm:t>
    </dgm:pt>
    <dgm:pt modelId="{B079A32A-273A-4973-A455-45063ADE32FD}" type="pres">
      <dgm:prSet presAssocID="{4847BB6F-5105-43DD-8A3A-D5FAB306DE64}" presName="Name0" presStyleCnt="0">
        <dgm:presLayoutVars>
          <dgm:dir/>
          <dgm:resizeHandles val="exact"/>
        </dgm:presLayoutVars>
      </dgm:prSet>
      <dgm:spPr/>
      <dgm:t>
        <a:bodyPr/>
        <a:lstStyle/>
        <a:p>
          <a:endParaRPr lang="en-US"/>
        </a:p>
      </dgm:t>
    </dgm:pt>
    <dgm:pt modelId="{F0C24ED9-E545-43B0-8AA9-C22E5B742228}" type="pres">
      <dgm:prSet presAssocID="{43D8DA23-08DC-42C0-8DFF-94D99B74FFA3}" presName="node" presStyleLbl="node1" presStyleIdx="0" presStyleCnt="5">
        <dgm:presLayoutVars>
          <dgm:bulletEnabled val="1"/>
        </dgm:presLayoutVars>
      </dgm:prSet>
      <dgm:spPr/>
      <dgm:t>
        <a:bodyPr/>
        <a:lstStyle/>
        <a:p>
          <a:endParaRPr lang="en-US"/>
        </a:p>
      </dgm:t>
    </dgm:pt>
    <dgm:pt modelId="{C877334E-0F2B-4CE2-8DE6-B3D15F7BE933}" type="pres">
      <dgm:prSet presAssocID="{0D2F633C-0AD6-4A00-AFB9-6A848EBA8EF6}" presName="sibTrans" presStyleLbl="sibTrans1D1" presStyleIdx="0" presStyleCnt="4"/>
      <dgm:spPr/>
      <dgm:t>
        <a:bodyPr/>
        <a:lstStyle/>
        <a:p>
          <a:endParaRPr lang="en-US"/>
        </a:p>
      </dgm:t>
    </dgm:pt>
    <dgm:pt modelId="{70366654-D893-468E-B91E-9BF430723B58}" type="pres">
      <dgm:prSet presAssocID="{0D2F633C-0AD6-4A00-AFB9-6A848EBA8EF6}" presName="connectorText" presStyleLbl="sibTrans1D1" presStyleIdx="0" presStyleCnt="4"/>
      <dgm:spPr/>
      <dgm:t>
        <a:bodyPr/>
        <a:lstStyle/>
        <a:p>
          <a:endParaRPr lang="en-US"/>
        </a:p>
      </dgm:t>
    </dgm:pt>
    <dgm:pt modelId="{4E28D347-176B-4A88-A537-70EC2D76B34D}" type="pres">
      <dgm:prSet presAssocID="{6F544EA6-FEB0-49F8-8258-372ED43EB2BB}" presName="node" presStyleLbl="node1" presStyleIdx="1" presStyleCnt="5">
        <dgm:presLayoutVars>
          <dgm:bulletEnabled val="1"/>
        </dgm:presLayoutVars>
      </dgm:prSet>
      <dgm:spPr/>
      <dgm:t>
        <a:bodyPr/>
        <a:lstStyle/>
        <a:p>
          <a:endParaRPr lang="en-US"/>
        </a:p>
      </dgm:t>
    </dgm:pt>
    <dgm:pt modelId="{1F059375-433C-4613-9BDA-463DFD4FF4FE}" type="pres">
      <dgm:prSet presAssocID="{43E81FD4-93CE-4572-9A00-AFA6AC0B5770}" presName="sibTrans" presStyleLbl="sibTrans1D1" presStyleIdx="1" presStyleCnt="4"/>
      <dgm:spPr/>
      <dgm:t>
        <a:bodyPr/>
        <a:lstStyle/>
        <a:p>
          <a:endParaRPr lang="en-US"/>
        </a:p>
      </dgm:t>
    </dgm:pt>
    <dgm:pt modelId="{3A317933-D248-476E-8610-0CF2E0F31E05}" type="pres">
      <dgm:prSet presAssocID="{43E81FD4-93CE-4572-9A00-AFA6AC0B5770}" presName="connectorText" presStyleLbl="sibTrans1D1" presStyleIdx="1" presStyleCnt="4"/>
      <dgm:spPr/>
      <dgm:t>
        <a:bodyPr/>
        <a:lstStyle/>
        <a:p>
          <a:endParaRPr lang="en-US"/>
        </a:p>
      </dgm:t>
    </dgm:pt>
    <dgm:pt modelId="{B1A94954-64B0-4FEE-B2E4-3FBBEFBD0112}" type="pres">
      <dgm:prSet presAssocID="{D93BFA33-0B35-4114-8D0D-C845F06B6A72}" presName="node" presStyleLbl="node1" presStyleIdx="2" presStyleCnt="5">
        <dgm:presLayoutVars>
          <dgm:bulletEnabled val="1"/>
        </dgm:presLayoutVars>
      </dgm:prSet>
      <dgm:spPr/>
      <dgm:t>
        <a:bodyPr/>
        <a:lstStyle/>
        <a:p>
          <a:endParaRPr lang="en-US"/>
        </a:p>
      </dgm:t>
    </dgm:pt>
    <dgm:pt modelId="{620E9888-F0CF-4A99-A655-074F66C8EF0F}" type="pres">
      <dgm:prSet presAssocID="{E431182E-9121-4F51-A8FF-7A68EDDE3AE9}" presName="sibTrans" presStyleLbl="sibTrans1D1" presStyleIdx="2" presStyleCnt="4"/>
      <dgm:spPr/>
      <dgm:t>
        <a:bodyPr/>
        <a:lstStyle/>
        <a:p>
          <a:endParaRPr lang="en-US"/>
        </a:p>
      </dgm:t>
    </dgm:pt>
    <dgm:pt modelId="{D2A69401-C784-4CFC-A998-A1ABEA07E62D}" type="pres">
      <dgm:prSet presAssocID="{E431182E-9121-4F51-A8FF-7A68EDDE3AE9}" presName="connectorText" presStyleLbl="sibTrans1D1" presStyleIdx="2" presStyleCnt="4"/>
      <dgm:spPr/>
      <dgm:t>
        <a:bodyPr/>
        <a:lstStyle/>
        <a:p>
          <a:endParaRPr lang="en-US"/>
        </a:p>
      </dgm:t>
    </dgm:pt>
    <dgm:pt modelId="{39C4EB64-E3FA-49AE-A79C-A1CBC09B5610}" type="pres">
      <dgm:prSet presAssocID="{F60BF271-BC75-4329-AEAE-AF226FC316EC}" presName="node" presStyleLbl="node1" presStyleIdx="3" presStyleCnt="5">
        <dgm:presLayoutVars>
          <dgm:bulletEnabled val="1"/>
        </dgm:presLayoutVars>
      </dgm:prSet>
      <dgm:spPr/>
      <dgm:t>
        <a:bodyPr/>
        <a:lstStyle/>
        <a:p>
          <a:endParaRPr lang="en-US"/>
        </a:p>
      </dgm:t>
    </dgm:pt>
    <dgm:pt modelId="{63F8076C-DC9D-4CAE-BD81-A93B11DABE91}" type="pres">
      <dgm:prSet presAssocID="{793DEABF-EAAC-48C7-B0F2-ACF02F9852CC}" presName="sibTrans" presStyleLbl="sibTrans1D1" presStyleIdx="3" presStyleCnt="4"/>
      <dgm:spPr/>
      <dgm:t>
        <a:bodyPr/>
        <a:lstStyle/>
        <a:p>
          <a:endParaRPr lang="en-US"/>
        </a:p>
      </dgm:t>
    </dgm:pt>
    <dgm:pt modelId="{5FC6084C-5AA0-41DC-8E54-266BBD1A7C7A}" type="pres">
      <dgm:prSet presAssocID="{793DEABF-EAAC-48C7-B0F2-ACF02F9852CC}" presName="connectorText" presStyleLbl="sibTrans1D1" presStyleIdx="3" presStyleCnt="4"/>
      <dgm:spPr/>
      <dgm:t>
        <a:bodyPr/>
        <a:lstStyle/>
        <a:p>
          <a:endParaRPr lang="en-US"/>
        </a:p>
      </dgm:t>
    </dgm:pt>
    <dgm:pt modelId="{752C06F4-C338-47A6-B08E-3C26D4575FCF}" type="pres">
      <dgm:prSet presAssocID="{78972C7A-960B-434C-B472-AC6B9930EA8D}" presName="node" presStyleLbl="node1" presStyleIdx="4" presStyleCnt="5">
        <dgm:presLayoutVars>
          <dgm:bulletEnabled val="1"/>
        </dgm:presLayoutVars>
      </dgm:prSet>
      <dgm:spPr/>
      <dgm:t>
        <a:bodyPr/>
        <a:lstStyle/>
        <a:p>
          <a:endParaRPr lang="en-US"/>
        </a:p>
      </dgm:t>
    </dgm:pt>
  </dgm:ptLst>
  <dgm:cxnLst>
    <dgm:cxn modelId="{C7CADF47-8AEE-44E5-A7CF-2E75AE5AFEF4}" type="presOf" srcId="{43E81FD4-93CE-4572-9A00-AFA6AC0B5770}" destId="{1F059375-433C-4613-9BDA-463DFD4FF4FE}" srcOrd="0" destOrd="0" presId="urn:microsoft.com/office/officeart/2005/8/layout/bProcess3"/>
    <dgm:cxn modelId="{445CCE27-880D-4351-A3B0-C5071E0CF3D1}" type="presOf" srcId="{0D2F633C-0AD6-4A00-AFB9-6A848EBA8EF6}" destId="{C877334E-0F2B-4CE2-8DE6-B3D15F7BE933}" srcOrd="0" destOrd="0" presId="urn:microsoft.com/office/officeart/2005/8/layout/bProcess3"/>
    <dgm:cxn modelId="{2A696C8C-5364-40C8-A7D1-3D01587E04DE}" type="presOf" srcId="{78972C7A-960B-434C-B472-AC6B9930EA8D}" destId="{752C06F4-C338-47A6-B08E-3C26D4575FCF}" srcOrd="0" destOrd="0" presId="urn:microsoft.com/office/officeart/2005/8/layout/bProcess3"/>
    <dgm:cxn modelId="{A142164D-0BBF-4D32-A247-97FF634212DE}" type="presOf" srcId="{D93BFA33-0B35-4114-8D0D-C845F06B6A72}" destId="{B1A94954-64B0-4FEE-B2E4-3FBBEFBD0112}" srcOrd="0" destOrd="0" presId="urn:microsoft.com/office/officeart/2005/8/layout/bProcess3"/>
    <dgm:cxn modelId="{76EA54FE-5B4D-4383-AFF4-C2AECFA03F38}" srcId="{4847BB6F-5105-43DD-8A3A-D5FAB306DE64}" destId="{F60BF271-BC75-4329-AEAE-AF226FC316EC}" srcOrd="3" destOrd="0" parTransId="{C4D31CF9-A964-48C0-BF7F-04AB80625BF0}" sibTransId="{793DEABF-EAAC-48C7-B0F2-ACF02F9852CC}"/>
    <dgm:cxn modelId="{E1E47260-F733-43B0-96DB-890B8704DE20}" type="presOf" srcId="{E431182E-9121-4F51-A8FF-7A68EDDE3AE9}" destId="{D2A69401-C784-4CFC-A998-A1ABEA07E62D}" srcOrd="1" destOrd="0" presId="urn:microsoft.com/office/officeart/2005/8/layout/bProcess3"/>
    <dgm:cxn modelId="{3945F726-D2F6-4E57-A8CC-3786463F5366}" type="presOf" srcId="{6F544EA6-FEB0-49F8-8258-372ED43EB2BB}" destId="{4E28D347-176B-4A88-A537-70EC2D76B34D}" srcOrd="0" destOrd="0" presId="urn:microsoft.com/office/officeart/2005/8/layout/bProcess3"/>
    <dgm:cxn modelId="{1D853EED-CBFD-411F-9F2B-EF774700DE5F}" srcId="{4847BB6F-5105-43DD-8A3A-D5FAB306DE64}" destId="{6F544EA6-FEB0-49F8-8258-372ED43EB2BB}" srcOrd="1" destOrd="0" parTransId="{462537D6-CE99-41DE-917A-DEE66C0FB53D}" sibTransId="{43E81FD4-93CE-4572-9A00-AFA6AC0B5770}"/>
    <dgm:cxn modelId="{E51B37AD-DCCB-41BB-A005-3E22EA355D08}" type="presOf" srcId="{793DEABF-EAAC-48C7-B0F2-ACF02F9852CC}" destId="{5FC6084C-5AA0-41DC-8E54-266BBD1A7C7A}" srcOrd="1" destOrd="0" presId="urn:microsoft.com/office/officeart/2005/8/layout/bProcess3"/>
    <dgm:cxn modelId="{0E91E1BC-6654-4A16-91DE-03F498102D62}" srcId="{4847BB6F-5105-43DD-8A3A-D5FAB306DE64}" destId="{43D8DA23-08DC-42C0-8DFF-94D99B74FFA3}" srcOrd="0" destOrd="0" parTransId="{E28A6012-97CD-47E5-BC2C-B1A93B80B305}" sibTransId="{0D2F633C-0AD6-4A00-AFB9-6A848EBA8EF6}"/>
    <dgm:cxn modelId="{527019B4-B6C1-493D-B133-A614F3D93804}" srcId="{4847BB6F-5105-43DD-8A3A-D5FAB306DE64}" destId="{D93BFA33-0B35-4114-8D0D-C845F06B6A72}" srcOrd="2" destOrd="0" parTransId="{F57433ED-EFB1-4590-8044-9593E6521051}" sibTransId="{E431182E-9121-4F51-A8FF-7A68EDDE3AE9}"/>
    <dgm:cxn modelId="{7A18FDA1-1A6F-4A5B-B852-8C05E394DAB2}" type="presOf" srcId="{4847BB6F-5105-43DD-8A3A-D5FAB306DE64}" destId="{B079A32A-273A-4973-A455-45063ADE32FD}" srcOrd="0" destOrd="0" presId="urn:microsoft.com/office/officeart/2005/8/layout/bProcess3"/>
    <dgm:cxn modelId="{C25EFF91-1B73-45A8-9AD8-6BFE0438068A}" type="presOf" srcId="{0D2F633C-0AD6-4A00-AFB9-6A848EBA8EF6}" destId="{70366654-D893-468E-B91E-9BF430723B58}" srcOrd="1" destOrd="0" presId="urn:microsoft.com/office/officeart/2005/8/layout/bProcess3"/>
    <dgm:cxn modelId="{CEFD57AE-2133-40CD-B625-00F17C0F6EBF}" type="presOf" srcId="{43E81FD4-93CE-4572-9A00-AFA6AC0B5770}" destId="{3A317933-D248-476E-8610-0CF2E0F31E05}" srcOrd="1" destOrd="0" presId="urn:microsoft.com/office/officeart/2005/8/layout/bProcess3"/>
    <dgm:cxn modelId="{9D24EB6E-AE5A-470F-9D5C-59F50D9F9A2E}" type="presOf" srcId="{F60BF271-BC75-4329-AEAE-AF226FC316EC}" destId="{39C4EB64-E3FA-49AE-A79C-A1CBC09B5610}" srcOrd="0" destOrd="0" presId="urn:microsoft.com/office/officeart/2005/8/layout/bProcess3"/>
    <dgm:cxn modelId="{D6C2348A-A62E-46D1-9635-2CDF8C2162B6}" type="presOf" srcId="{43D8DA23-08DC-42C0-8DFF-94D99B74FFA3}" destId="{F0C24ED9-E545-43B0-8AA9-C22E5B742228}" srcOrd="0" destOrd="0" presId="urn:microsoft.com/office/officeart/2005/8/layout/bProcess3"/>
    <dgm:cxn modelId="{22ACFF9C-F598-4493-83C8-ECB9053789F3}" srcId="{4847BB6F-5105-43DD-8A3A-D5FAB306DE64}" destId="{78972C7A-960B-434C-B472-AC6B9930EA8D}" srcOrd="4" destOrd="0" parTransId="{7062E9E6-CE38-4561-B265-9861552FF0D5}" sibTransId="{207FCDD9-6E69-4452-8384-9E0DD98F494E}"/>
    <dgm:cxn modelId="{C792727A-B18F-4179-A602-B672036948D4}" type="presOf" srcId="{793DEABF-EAAC-48C7-B0F2-ACF02F9852CC}" destId="{63F8076C-DC9D-4CAE-BD81-A93B11DABE91}" srcOrd="0" destOrd="0" presId="urn:microsoft.com/office/officeart/2005/8/layout/bProcess3"/>
    <dgm:cxn modelId="{665C495C-A478-4F1D-B98D-C59589667F4B}" type="presOf" srcId="{E431182E-9121-4F51-A8FF-7A68EDDE3AE9}" destId="{620E9888-F0CF-4A99-A655-074F66C8EF0F}" srcOrd="0" destOrd="0" presId="urn:microsoft.com/office/officeart/2005/8/layout/bProcess3"/>
    <dgm:cxn modelId="{3376D7FE-06DD-4A10-A12D-4A51B93E9781}" type="presParOf" srcId="{B079A32A-273A-4973-A455-45063ADE32FD}" destId="{F0C24ED9-E545-43B0-8AA9-C22E5B742228}" srcOrd="0" destOrd="0" presId="urn:microsoft.com/office/officeart/2005/8/layout/bProcess3"/>
    <dgm:cxn modelId="{A1963F7E-3CDF-4050-8514-23512EBACDF8}" type="presParOf" srcId="{B079A32A-273A-4973-A455-45063ADE32FD}" destId="{C877334E-0F2B-4CE2-8DE6-B3D15F7BE933}" srcOrd="1" destOrd="0" presId="urn:microsoft.com/office/officeart/2005/8/layout/bProcess3"/>
    <dgm:cxn modelId="{46ACAA7A-9BAB-4A1C-B1CB-96D068BED843}" type="presParOf" srcId="{C877334E-0F2B-4CE2-8DE6-B3D15F7BE933}" destId="{70366654-D893-468E-B91E-9BF430723B58}" srcOrd="0" destOrd="0" presId="urn:microsoft.com/office/officeart/2005/8/layout/bProcess3"/>
    <dgm:cxn modelId="{E118B22F-38D4-4EBC-8643-8E52B92B92DC}" type="presParOf" srcId="{B079A32A-273A-4973-A455-45063ADE32FD}" destId="{4E28D347-176B-4A88-A537-70EC2D76B34D}" srcOrd="2" destOrd="0" presId="urn:microsoft.com/office/officeart/2005/8/layout/bProcess3"/>
    <dgm:cxn modelId="{670B3A5A-19DD-435E-8E43-2A68391C2ACD}" type="presParOf" srcId="{B079A32A-273A-4973-A455-45063ADE32FD}" destId="{1F059375-433C-4613-9BDA-463DFD4FF4FE}" srcOrd="3" destOrd="0" presId="urn:microsoft.com/office/officeart/2005/8/layout/bProcess3"/>
    <dgm:cxn modelId="{A28D81F0-CAF4-4AE3-A2D7-54A269923A2D}" type="presParOf" srcId="{1F059375-433C-4613-9BDA-463DFD4FF4FE}" destId="{3A317933-D248-476E-8610-0CF2E0F31E05}" srcOrd="0" destOrd="0" presId="urn:microsoft.com/office/officeart/2005/8/layout/bProcess3"/>
    <dgm:cxn modelId="{FF213F25-DB63-4460-A2BF-00C1C6DF4F4D}" type="presParOf" srcId="{B079A32A-273A-4973-A455-45063ADE32FD}" destId="{B1A94954-64B0-4FEE-B2E4-3FBBEFBD0112}" srcOrd="4" destOrd="0" presId="urn:microsoft.com/office/officeart/2005/8/layout/bProcess3"/>
    <dgm:cxn modelId="{F47C9CE0-4D55-4F69-BCED-04B490159FC5}" type="presParOf" srcId="{B079A32A-273A-4973-A455-45063ADE32FD}" destId="{620E9888-F0CF-4A99-A655-074F66C8EF0F}" srcOrd="5" destOrd="0" presId="urn:microsoft.com/office/officeart/2005/8/layout/bProcess3"/>
    <dgm:cxn modelId="{F7D645D8-4729-4717-9154-3F004B59EC6E}" type="presParOf" srcId="{620E9888-F0CF-4A99-A655-074F66C8EF0F}" destId="{D2A69401-C784-4CFC-A998-A1ABEA07E62D}" srcOrd="0" destOrd="0" presId="urn:microsoft.com/office/officeart/2005/8/layout/bProcess3"/>
    <dgm:cxn modelId="{1CE3EA89-ABF1-4D7C-8620-3CAAB748107A}" type="presParOf" srcId="{B079A32A-273A-4973-A455-45063ADE32FD}" destId="{39C4EB64-E3FA-49AE-A79C-A1CBC09B5610}" srcOrd="6" destOrd="0" presId="urn:microsoft.com/office/officeart/2005/8/layout/bProcess3"/>
    <dgm:cxn modelId="{B20FBA13-FA27-4736-BA53-8150B4348D39}" type="presParOf" srcId="{B079A32A-273A-4973-A455-45063ADE32FD}" destId="{63F8076C-DC9D-4CAE-BD81-A93B11DABE91}" srcOrd="7" destOrd="0" presId="urn:microsoft.com/office/officeart/2005/8/layout/bProcess3"/>
    <dgm:cxn modelId="{89BB9BFE-01B7-4AAF-921D-3ECCECEDA25B}" type="presParOf" srcId="{63F8076C-DC9D-4CAE-BD81-A93B11DABE91}" destId="{5FC6084C-5AA0-41DC-8E54-266BBD1A7C7A}" srcOrd="0" destOrd="0" presId="urn:microsoft.com/office/officeart/2005/8/layout/bProcess3"/>
    <dgm:cxn modelId="{92DEB544-C1E1-4E81-BE44-5FF5AB7F2F46}" type="presParOf" srcId="{B079A32A-273A-4973-A455-45063ADE32FD}" destId="{752C06F4-C338-47A6-B08E-3C26D4575FCF}"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69ED73-C15B-4E5E-819A-C0E406485A6B}" type="doc">
      <dgm:prSet loTypeId="urn:microsoft.com/office/officeart/2005/8/layout/cycle5" loCatId="cycle" qsTypeId="urn:microsoft.com/office/officeart/2005/8/quickstyle/simple1" qsCatId="simple" csTypeId="urn:microsoft.com/office/officeart/2005/8/colors/colorful1#2" csCatId="colorful" phldr="1"/>
      <dgm:spPr/>
      <dgm:t>
        <a:bodyPr/>
        <a:lstStyle/>
        <a:p>
          <a:endParaRPr lang="en-US"/>
        </a:p>
      </dgm:t>
    </dgm:pt>
    <dgm:pt modelId="{6CA4E9CA-9D9E-4DD5-978F-5B490B2C3F1D}">
      <dgm:prSet phldrT="[Text]"/>
      <dgm:spPr/>
      <dgm:t>
        <a:bodyPr/>
        <a:lstStyle/>
        <a:p>
          <a:r>
            <a:rPr lang="mn-MN" dirty="0" smtClean="0">
              <a:latin typeface="Times New Roman" pitchFamily="18" charset="0"/>
              <a:cs typeface="Times New Roman" pitchFamily="18" charset="0"/>
            </a:rPr>
            <a:t>1.Бэлтгэл ажил</a:t>
          </a:r>
          <a:endParaRPr lang="en-US" dirty="0">
            <a:latin typeface="Times New Roman" pitchFamily="18" charset="0"/>
            <a:cs typeface="Times New Roman" pitchFamily="18" charset="0"/>
          </a:endParaRPr>
        </a:p>
      </dgm:t>
    </dgm:pt>
    <dgm:pt modelId="{2B9EFA7C-9E88-4560-B003-BBF4B111E718}" type="parTrans" cxnId="{F08874D8-805C-46C2-9C44-9616821B13FB}">
      <dgm:prSet/>
      <dgm:spPr/>
      <dgm:t>
        <a:bodyPr/>
        <a:lstStyle/>
        <a:p>
          <a:endParaRPr lang="en-US"/>
        </a:p>
      </dgm:t>
    </dgm:pt>
    <dgm:pt modelId="{27A45893-D43A-47E0-AF62-48E42E794D3A}" type="sibTrans" cxnId="{F08874D8-805C-46C2-9C44-9616821B13FB}">
      <dgm:prSet/>
      <dgm:spPr/>
      <dgm:t>
        <a:bodyPr/>
        <a:lstStyle/>
        <a:p>
          <a:endParaRPr lang="en-US"/>
        </a:p>
      </dgm:t>
    </dgm:pt>
    <dgm:pt modelId="{01CA1BC4-4952-47DE-A4AD-0C30D99CA12C}">
      <dgm:prSet phldrT="[Text]"/>
      <dgm:spPr/>
      <dgm:t>
        <a:bodyPr/>
        <a:lstStyle/>
        <a:p>
          <a:r>
            <a:rPr lang="mn-MN" dirty="0" smtClean="0">
              <a:latin typeface="Times New Roman" pitchFamily="18" charset="0"/>
              <a:cs typeface="Times New Roman" pitchFamily="18" charset="0"/>
            </a:rPr>
            <a:t>2.Иргэдийн саналыг авах</a:t>
          </a:r>
          <a:endParaRPr lang="en-US" dirty="0">
            <a:latin typeface="Times New Roman" pitchFamily="18" charset="0"/>
            <a:cs typeface="Times New Roman" pitchFamily="18" charset="0"/>
          </a:endParaRPr>
        </a:p>
      </dgm:t>
    </dgm:pt>
    <dgm:pt modelId="{652D803E-0479-4D3D-BC49-C8B512665E0F}" type="parTrans" cxnId="{15D7E81C-D05B-4E9D-B7CD-99C7B9C19BFE}">
      <dgm:prSet/>
      <dgm:spPr/>
      <dgm:t>
        <a:bodyPr/>
        <a:lstStyle/>
        <a:p>
          <a:endParaRPr lang="en-US"/>
        </a:p>
      </dgm:t>
    </dgm:pt>
    <dgm:pt modelId="{136BFECA-FA37-4FD2-9ACF-17964CF67D48}" type="sibTrans" cxnId="{15D7E81C-D05B-4E9D-B7CD-99C7B9C19BFE}">
      <dgm:prSet/>
      <dgm:spPr/>
      <dgm:t>
        <a:bodyPr/>
        <a:lstStyle/>
        <a:p>
          <a:endParaRPr lang="en-US"/>
        </a:p>
      </dgm:t>
    </dgm:pt>
    <dgm:pt modelId="{58CAB966-6307-48AA-8556-799C93C566B4}">
      <dgm:prSet phldrT="[Text]"/>
      <dgm:spPr/>
      <dgm:t>
        <a:bodyPr/>
        <a:lstStyle/>
        <a:p>
          <a:r>
            <a:rPr lang="mn-MN" dirty="0" smtClean="0">
              <a:latin typeface="Times New Roman" pitchFamily="18" charset="0"/>
              <a:cs typeface="Times New Roman" pitchFamily="18" charset="0"/>
            </a:rPr>
            <a:t>3.ИНХ</a:t>
          </a:r>
          <a:r>
            <a:rPr lang="en-US" dirty="0" smtClean="0">
              <a:latin typeface="Times New Roman" pitchFamily="18" charset="0"/>
              <a:cs typeface="Times New Roman" pitchFamily="18" charset="0"/>
            </a:rPr>
            <a:t>-</a:t>
          </a:r>
          <a:r>
            <a:rPr lang="mn-MN" dirty="0" smtClean="0">
              <a:latin typeface="Times New Roman" pitchFamily="18" charset="0"/>
              <a:cs typeface="Times New Roman" pitchFamily="18" charset="0"/>
            </a:rPr>
            <a:t>аар саналыг батлах</a:t>
          </a:r>
          <a:endParaRPr lang="en-US" dirty="0">
            <a:latin typeface="Times New Roman" pitchFamily="18" charset="0"/>
            <a:cs typeface="Times New Roman" pitchFamily="18" charset="0"/>
          </a:endParaRPr>
        </a:p>
      </dgm:t>
    </dgm:pt>
    <dgm:pt modelId="{0B55A421-1E6E-4195-A1AC-7E7CE6A15857}" type="parTrans" cxnId="{FCCBC070-175D-42E9-B373-90B4D956CDDD}">
      <dgm:prSet/>
      <dgm:spPr/>
      <dgm:t>
        <a:bodyPr/>
        <a:lstStyle/>
        <a:p>
          <a:endParaRPr lang="en-US"/>
        </a:p>
      </dgm:t>
    </dgm:pt>
    <dgm:pt modelId="{EFF2EBBF-D5C8-45C0-B4F0-93E26FF0EF07}" type="sibTrans" cxnId="{FCCBC070-175D-42E9-B373-90B4D956CDDD}">
      <dgm:prSet/>
      <dgm:spPr/>
      <dgm:t>
        <a:bodyPr/>
        <a:lstStyle/>
        <a:p>
          <a:endParaRPr lang="en-US"/>
        </a:p>
      </dgm:t>
    </dgm:pt>
    <dgm:pt modelId="{D486D758-65CD-4DEF-B39E-AABA82DE3E69}">
      <dgm:prSet phldrT="[Text]"/>
      <dgm:spPr/>
      <dgm:t>
        <a:bodyPr/>
        <a:lstStyle/>
        <a:p>
          <a:r>
            <a:rPr lang="mn-MN" dirty="0" smtClean="0">
              <a:latin typeface="Times New Roman" pitchFamily="18" charset="0"/>
              <a:cs typeface="Times New Roman" pitchFamily="18" charset="0"/>
            </a:rPr>
            <a:t>4.Иргэдэд мэдээлэх</a:t>
          </a:r>
          <a:endParaRPr lang="en-US" dirty="0">
            <a:latin typeface="Times New Roman" pitchFamily="18" charset="0"/>
            <a:cs typeface="Times New Roman" pitchFamily="18" charset="0"/>
          </a:endParaRPr>
        </a:p>
      </dgm:t>
    </dgm:pt>
    <dgm:pt modelId="{5D3BB208-C118-4615-97CF-244C41C46BB7}" type="parTrans" cxnId="{F33D8C3C-FE01-4C53-9A52-DC2AB7EE3DB9}">
      <dgm:prSet/>
      <dgm:spPr/>
      <dgm:t>
        <a:bodyPr/>
        <a:lstStyle/>
        <a:p>
          <a:endParaRPr lang="en-US"/>
        </a:p>
      </dgm:t>
    </dgm:pt>
    <dgm:pt modelId="{557B59E2-548A-4E33-AEE6-16205B888F54}" type="sibTrans" cxnId="{F33D8C3C-FE01-4C53-9A52-DC2AB7EE3DB9}">
      <dgm:prSet/>
      <dgm:spPr/>
      <dgm:t>
        <a:bodyPr/>
        <a:lstStyle/>
        <a:p>
          <a:endParaRPr lang="en-US"/>
        </a:p>
      </dgm:t>
    </dgm:pt>
    <dgm:pt modelId="{1DD3A7A1-9EEA-4533-B479-40B38BF1532E}" type="pres">
      <dgm:prSet presAssocID="{4969ED73-C15B-4E5E-819A-C0E406485A6B}" presName="cycle" presStyleCnt="0">
        <dgm:presLayoutVars>
          <dgm:dir/>
          <dgm:resizeHandles val="exact"/>
        </dgm:presLayoutVars>
      </dgm:prSet>
      <dgm:spPr/>
      <dgm:t>
        <a:bodyPr/>
        <a:lstStyle/>
        <a:p>
          <a:endParaRPr lang="en-US"/>
        </a:p>
      </dgm:t>
    </dgm:pt>
    <dgm:pt modelId="{30D4538A-071A-497E-9292-6CD1C3119D7A}" type="pres">
      <dgm:prSet presAssocID="{6CA4E9CA-9D9E-4DD5-978F-5B490B2C3F1D}" presName="node" presStyleLbl="node1" presStyleIdx="0" presStyleCnt="4">
        <dgm:presLayoutVars>
          <dgm:bulletEnabled val="1"/>
        </dgm:presLayoutVars>
      </dgm:prSet>
      <dgm:spPr/>
      <dgm:t>
        <a:bodyPr/>
        <a:lstStyle/>
        <a:p>
          <a:endParaRPr lang="en-US"/>
        </a:p>
      </dgm:t>
    </dgm:pt>
    <dgm:pt modelId="{42F13E62-7F20-470A-BF3A-93ADAEC353C7}" type="pres">
      <dgm:prSet presAssocID="{6CA4E9CA-9D9E-4DD5-978F-5B490B2C3F1D}" presName="spNode" presStyleCnt="0"/>
      <dgm:spPr/>
    </dgm:pt>
    <dgm:pt modelId="{54128CD5-E4A1-4559-8A9A-BA1336F25F6C}" type="pres">
      <dgm:prSet presAssocID="{27A45893-D43A-47E0-AF62-48E42E794D3A}" presName="sibTrans" presStyleLbl="sibTrans1D1" presStyleIdx="0" presStyleCnt="4"/>
      <dgm:spPr/>
      <dgm:t>
        <a:bodyPr/>
        <a:lstStyle/>
        <a:p>
          <a:endParaRPr lang="en-US"/>
        </a:p>
      </dgm:t>
    </dgm:pt>
    <dgm:pt modelId="{F7E08AFF-8B54-4B1E-99A8-F61CC0D0CC03}" type="pres">
      <dgm:prSet presAssocID="{01CA1BC4-4952-47DE-A4AD-0C30D99CA12C}" presName="node" presStyleLbl="node1" presStyleIdx="1" presStyleCnt="4">
        <dgm:presLayoutVars>
          <dgm:bulletEnabled val="1"/>
        </dgm:presLayoutVars>
      </dgm:prSet>
      <dgm:spPr/>
      <dgm:t>
        <a:bodyPr/>
        <a:lstStyle/>
        <a:p>
          <a:endParaRPr lang="en-US"/>
        </a:p>
      </dgm:t>
    </dgm:pt>
    <dgm:pt modelId="{FE1E80C6-DA27-4796-BD7C-F877CD540DFC}" type="pres">
      <dgm:prSet presAssocID="{01CA1BC4-4952-47DE-A4AD-0C30D99CA12C}" presName="spNode" presStyleCnt="0"/>
      <dgm:spPr/>
    </dgm:pt>
    <dgm:pt modelId="{ABD25850-6270-463F-89F5-5C37DD4D404E}" type="pres">
      <dgm:prSet presAssocID="{136BFECA-FA37-4FD2-9ACF-17964CF67D48}" presName="sibTrans" presStyleLbl="sibTrans1D1" presStyleIdx="1" presStyleCnt="4"/>
      <dgm:spPr/>
      <dgm:t>
        <a:bodyPr/>
        <a:lstStyle/>
        <a:p>
          <a:endParaRPr lang="en-US"/>
        </a:p>
      </dgm:t>
    </dgm:pt>
    <dgm:pt modelId="{385D11BF-155D-41BB-9A31-9014518366A0}" type="pres">
      <dgm:prSet presAssocID="{58CAB966-6307-48AA-8556-799C93C566B4}" presName="node" presStyleLbl="node1" presStyleIdx="2" presStyleCnt="4">
        <dgm:presLayoutVars>
          <dgm:bulletEnabled val="1"/>
        </dgm:presLayoutVars>
      </dgm:prSet>
      <dgm:spPr/>
      <dgm:t>
        <a:bodyPr/>
        <a:lstStyle/>
        <a:p>
          <a:endParaRPr lang="en-US"/>
        </a:p>
      </dgm:t>
    </dgm:pt>
    <dgm:pt modelId="{217D4549-4813-492C-9B1A-C58714FB1FBF}" type="pres">
      <dgm:prSet presAssocID="{58CAB966-6307-48AA-8556-799C93C566B4}" presName="spNode" presStyleCnt="0"/>
      <dgm:spPr/>
    </dgm:pt>
    <dgm:pt modelId="{D48C9AB3-0891-4C61-89D4-2A4AB6ADDCBC}" type="pres">
      <dgm:prSet presAssocID="{EFF2EBBF-D5C8-45C0-B4F0-93E26FF0EF07}" presName="sibTrans" presStyleLbl="sibTrans1D1" presStyleIdx="2" presStyleCnt="4"/>
      <dgm:spPr/>
      <dgm:t>
        <a:bodyPr/>
        <a:lstStyle/>
        <a:p>
          <a:endParaRPr lang="en-US"/>
        </a:p>
      </dgm:t>
    </dgm:pt>
    <dgm:pt modelId="{F759E37F-9CC1-426F-80BF-B77A0AC3D0BE}" type="pres">
      <dgm:prSet presAssocID="{D486D758-65CD-4DEF-B39E-AABA82DE3E69}" presName="node" presStyleLbl="node1" presStyleIdx="3" presStyleCnt="4">
        <dgm:presLayoutVars>
          <dgm:bulletEnabled val="1"/>
        </dgm:presLayoutVars>
      </dgm:prSet>
      <dgm:spPr/>
      <dgm:t>
        <a:bodyPr/>
        <a:lstStyle/>
        <a:p>
          <a:endParaRPr lang="en-US"/>
        </a:p>
      </dgm:t>
    </dgm:pt>
    <dgm:pt modelId="{EC6E2A62-8267-4802-98A7-BAAC4BFA8A7A}" type="pres">
      <dgm:prSet presAssocID="{D486D758-65CD-4DEF-B39E-AABA82DE3E69}" presName="spNode" presStyleCnt="0"/>
      <dgm:spPr/>
    </dgm:pt>
    <dgm:pt modelId="{B9BE9B04-D914-4FC9-A8E1-EDCD7D3E1BF4}" type="pres">
      <dgm:prSet presAssocID="{557B59E2-548A-4E33-AEE6-16205B888F54}" presName="sibTrans" presStyleLbl="sibTrans1D1" presStyleIdx="3" presStyleCnt="4"/>
      <dgm:spPr/>
      <dgm:t>
        <a:bodyPr/>
        <a:lstStyle/>
        <a:p>
          <a:endParaRPr lang="en-US"/>
        </a:p>
      </dgm:t>
    </dgm:pt>
  </dgm:ptLst>
  <dgm:cxnLst>
    <dgm:cxn modelId="{08420EAC-4B63-4C9E-BBE4-1D98AB93CF48}" type="presOf" srcId="{4969ED73-C15B-4E5E-819A-C0E406485A6B}" destId="{1DD3A7A1-9EEA-4533-B479-40B38BF1532E}" srcOrd="0" destOrd="0" presId="urn:microsoft.com/office/officeart/2005/8/layout/cycle5"/>
    <dgm:cxn modelId="{7EE93BCC-A08E-47A3-BD5B-5824F04C56EC}" type="presOf" srcId="{D486D758-65CD-4DEF-B39E-AABA82DE3E69}" destId="{F759E37F-9CC1-426F-80BF-B77A0AC3D0BE}" srcOrd="0" destOrd="0" presId="urn:microsoft.com/office/officeart/2005/8/layout/cycle5"/>
    <dgm:cxn modelId="{A6AECF45-A619-47BB-8E34-CB756393E816}" type="presOf" srcId="{EFF2EBBF-D5C8-45C0-B4F0-93E26FF0EF07}" destId="{D48C9AB3-0891-4C61-89D4-2A4AB6ADDCBC}" srcOrd="0" destOrd="0" presId="urn:microsoft.com/office/officeart/2005/8/layout/cycle5"/>
    <dgm:cxn modelId="{8EDB9F4A-E7A5-4ABC-BA92-2ABFE58914E3}" type="presOf" srcId="{557B59E2-548A-4E33-AEE6-16205B888F54}" destId="{B9BE9B04-D914-4FC9-A8E1-EDCD7D3E1BF4}" srcOrd="0" destOrd="0" presId="urn:microsoft.com/office/officeart/2005/8/layout/cycle5"/>
    <dgm:cxn modelId="{F33D8C3C-FE01-4C53-9A52-DC2AB7EE3DB9}" srcId="{4969ED73-C15B-4E5E-819A-C0E406485A6B}" destId="{D486D758-65CD-4DEF-B39E-AABA82DE3E69}" srcOrd="3" destOrd="0" parTransId="{5D3BB208-C118-4615-97CF-244C41C46BB7}" sibTransId="{557B59E2-548A-4E33-AEE6-16205B888F54}"/>
    <dgm:cxn modelId="{06060B6C-45C5-423D-9EE4-1C738DAAF195}" type="presOf" srcId="{6CA4E9CA-9D9E-4DD5-978F-5B490B2C3F1D}" destId="{30D4538A-071A-497E-9292-6CD1C3119D7A}" srcOrd="0" destOrd="0" presId="urn:microsoft.com/office/officeart/2005/8/layout/cycle5"/>
    <dgm:cxn modelId="{682133DB-C21B-44CC-87B2-8106C2D3D4D8}" type="presOf" srcId="{136BFECA-FA37-4FD2-9ACF-17964CF67D48}" destId="{ABD25850-6270-463F-89F5-5C37DD4D404E}" srcOrd="0" destOrd="0" presId="urn:microsoft.com/office/officeart/2005/8/layout/cycle5"/>
    <dgm:cxn modelId="{F08874D8-805C-46C2-9C44-9616821B13FB}" srcId="{4969ED73-C15B-4E5E-819A-C0E406485A6B}" destId="{6CA4E9CA-9D9E-4DD5-978F-5B490B2C3F1D}" srcOrd="0" destOrd="0" parTransId="{2B9EFA7C-9E88-4560-B003-BBF4B111E718}" sibTransId="{27A45893-D43A-47E0-AF62-48E42E794D3A}"/>
    <dgm:cxn modelId="{C2D4A7A2-9526-4124-BE1D-E20AFAFAB95F}" type="presOf" srcId="{01CA1BC4-4952-47DE-A4AD-0C30D99CA12C}" destId="{F7E08AFF-8B54-4B1E-99A8-F61CC0D0CC03}" srcOrd="0" destOrd="0" presId="urn:microsoft.com/office/officeart/2005/8/layout/cycle5"/>
    <dgm:cxn modelId="{FCCBC070-175D-42E9-B373-90B4D956CDDD}" srcId="{4969ED73-C15B-4E5E-819A-C0E406485A6B}" destId="{58CAB966-6307-48AA-8556-799C93C566B4}" srcOrd="2" destOrd="0" parTransId="{0B55A421-1E6E-4195-A1AC-7E7CE6A15857}" sibTransId="{EFF2EBBF-D5C8-45C0-B4F0-93E26FF0EF07}"/>
    <dgm:cxn modelId="{D8FC969C-82D1-46F4-B169-FA2D2CEEC510}" type="presOf" srcId="{27A45893-D43A-47E0-AF62-48E42E794D3A}" destId="{54128CD5-E4A1-4559-8A9A-BA1336F25F6C}" srcOrd="0" destOrd="0" presId="urn:microsoft.com/office/officeart/2005/8/layout/cycle5"/>
    <dgm:cxn modelId="{15D7E81C-D05B-4E9D-B7CD-99C7B9C19BFE}" srcId="{4969ED73-C15B-4E5E-819A-C0E406485A6B}" destId="{01CA1BC4-4952-47DE-A4AD-0C30D99CA12C}" srcOrd="1" destOrd="0" parTransId="{652D803E-0479-4D3D-BC49-C8B512665E0F}" sibTransId="{136BFECA-FA37-4FD2-9ACF-17964CF67D48}"/>
    <dgm:cxn modelId="{B9FC7BC9-8261-4417-8DB2-F562653324C7}" type="presOf" srcId="{58CAB966-6307-48AA-8556-799C93C566B4}" destId="{385D11BF-155D-41BB-9A31-9014518366A0}" srcOrd="0" destOrd="0" presId="urn:microsoft.com/office/officeart/2005/8/layout/cycle5"/>
    <dgm:cxn modelId="{A1154C93-28B9-4A7D-AC20-55646657FBA8}" type="presParOf" srcId="{1DD3A7A1-9EEA-4533-B479-40B38BF1532E}" destId="{30D4538A-071A-497E-9292-6CD1C3119D7A}" srcOrd="0" destOrd="0" presId="urn:microsoft.com/office/officeart/2005/8/layout/cycle5"/>
    <dgm:cxn modelId="{D6739A9E-05A9-4D61-AF2D-AE198D16AFC2}" type="presParOf" srcId="{1DD3A7A1-9EEA-4533-B479-40B38BF1532E}" destId="{42F13E62-7F20-470A-BF3A-93ADAEC353C7}" srcOrd="1" destOrd="0" presId="urn:microsoft.com/office/officeart/2005/8/layout/cycle5"/>
    <dgm:cxn modelId="{FAB504C2-42E7-4D5A-B8B4-4770378690E5}" type="presParOf" srcId="{1DD3A7A1-9EEA-4533-B479-40B38BF1532E}" destId="{54128CD5-E4A1-4559-8A9A-BA1336F25F6C}" srcOrd="2" destOrd="0" presId="urn:microsoft.com/office/officeart/2005/8/layout/cycle5"/>
    <dgm:cxn modelId="{2A402EB0-DC86-4B40-8D40-87B0EFB1DA09}" type="presParOf" srcId="{1DD3A7A1-9EEA-4533-B479-40B38BF1532E}" destId="{F7E08AFF-8B54-4B1E-99A8-F61CC0D0CC03}" srcOrd="3" destOrd="0" presId="urn:microsoft.com/office/officeart/2005/8/layout/cycle5"/>
    <dgm:cxn modelId="{6D20B9BB-1478-42A5-8B9A-0C076E31E9BA}" type="presParOf" srcId="{1DD3A7A1-9EEA-4533-B479-40B38BF1532E}" destId="{FE1E80C6-DA27-4796-BD7C-F877CD540DFC}" srcOrd="4" destOrd="0" presId="urn:microsoft.com/office/officeart/2005/8/layout/cycle5"/>
    <dgm:cxn modelId="{309F8232-7312-4893-AB09-F845B6BB01CC}" type="presParOf" srcId="{1DD3A7A1-9EEA-4533-B479-40B38BF1532E}" destId="{ABD25850-6270-463F-89F5-5C37DD4D404E}" srcOrd="5" destOrd="0" presId="urn:microsoft.com/office/officeart/2005/8/layout/cycle5"/>
    <dgm:cxn modelId="{A3865E25-E82B-49E3-8F10-4BF1CADF9665}" type="presParOf" srcId="{1DD3A7A1-9EEA-4533-B479-40B38BF1532E}" destId="{385D11BF-155D-41BB-9A31-9014518366A0}" srcOrd="6" destOrd="0" presId="urn:microsoft.com/office/officeart/2005/8/layout/cycle5"/>
    <dgm:cxn modelId="{219E2D11-8110-45D7-ACB8-56D3072336DE}" type="presParOf" srcId="{1DD3A7A1-9EEA-4533-B479-40B38BF1532E}" destId="{217D4549-4813-492C-9B1A-C58714FB1FBF}" srcOrd="7" destOrd="0" presId="urn:microsoft.com/office/officeart/2005/8/layout/cycle5"/>
    <dgm:cxn modelId="{EF65783E-CFFC-40C6-8ADD-F2F4A5A5924C}" type="presParOf" srcId="{1DD3A7A1-9EEA-4533-B479-40B38BF1532E}" destId="{D48C9AB3-0891-4C61-89D4-2A4AB6ADDCBC}" srcOrd="8" destOrd="0" presId="urn:microsoft.com/office/officeart/2005/8/layout/cycle5"/>
    <dgm:cxn modelId="{004AFB1C-BAB8-4F99-9187-68BFA38F0385}" type="presParOf" srcId="{1DD3A7A1-9EEA-4533-B479-40B38BF1532E}" destId="{F759E37F-9CC1-426F-80BF-B77A0AC3D0BE}" srcOrd="9" destOrd="0" presId="urn:microsoft.com/office/officeart/2005/8/layout/cycle5"/>
    <dgm:cxn modelId="{FF249642-0B8F-4FBC-847A-DCC5DB9DB103}" type="presParOf" srcId="{1DD3A7A1-9EEA-4533-B479-40B38BF1532E}" destId="{EC6E2A62-8267-4802-98A7-BAAC4BFA8A7A}" srcOrd="10" destOrd="0" presId="urn:microsoft.com/office/officeart/2005/8/layout/cycle5"/>
    <dgm:cxn modelId="{D73080CB-5417-4E91-BF7D-1ACC2124C901}" type="presParOf" srcId="{1DD3A7A1-9EEA-4533-B479-40B38BF1532E}" destId="{B9BE9B04-D914-4FC9-A8E1-EDCD7D3E1BF4}"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D8B8AB-F71B-4413-B223-B1156E74D4E1}" type="doc">
      <dgm:prSet loTypeId="urn:microsoft.com/office/officeart/2005/8/layout/process1" loCatId="process" qsTypeId="urn:microsoft.com/office/officeart/2005/8/quickstyle/simple1" qsCatId="simple" csTypeId="urn:microsoft.com/office/officeart/2005/8/colors/colorful1#2" csCatId="colorful" phldr="1"/>
      <dgm:spPr/>
    </dgm:pt>
    <dgm:pt modelId="{7814333D-5AF8-4D15-9FAB-12AD5135ADE3}">
      <dgm:prSet phldrT="[Text]"/>
      <dgm:spPr/>
      <dgm:t>
        <a:bodyPr/>
        <a:lstStyle/>
        <a:p>
          <a:r>
            <a:rPr lang="mn-MN" dirty="0" smtClean="0"/>
            <a:t>2. Мэдээллийн танилцуулга бэлтгэх</a:t>
          </a:r>
          <a:endParaRPr lang="en-US" dirty="0"/>
        </a:p>
      </dgm:t>
    </dgm:pt>
    <dgm:pt modelId="{FA4E750B-2AE5-46C1-845B-DD0038E9A67D}" type="parTrans" cxnId="{E2A73F27-9989-429F-B9DD-1ED8C731108F}">
      <dgm:prSet/>
      <dgm:spPr/>
      <dgm:t>
        <a:bodyPr/>
        <a:lstStyle/>
        <a:p>
          <a:endParaRPr lang="en-US"/>
        </a:p>
      </dgm:t>
    </dgm:pt>
    <dgm:pt modelId="{C60517D0-7B82-462E-94BF-9CA483B48389}" type="sibTrans" cxnId="{E2A73F27-9989-429F-B9DD-1ED8C731108F}">
      <dgm:prSet/>
      <dgm:spPr/>
      <dgm:t>
        <a:bodyPr/>
        <a:lstStyle/>
        <a:p>
          <a:endParaRPr lang="en-US"/>
        </a:p>
      </dgm:t>
    </dgm:pt>
    <dgm:pt modelId="{E023F81A-C92E-4E60-AA06-0CCD93FCA386}">
      <dgm:prSet phldrT="[Text]"/>
      <dgm:spPr/>
      <dgm:t>
        <a:bodyPr/>
        <a:lstStyle/>
        <a:p>
          <a:r>
            <a:rPr lang="mn-MN" dirty="0" smtClean="0"/>
            <a:t>3. Олон нийтэд мэдээлэл хүргэх</a:t>
          </a:r>
          <a:endParaRPr lang="en-US" dirty="0"/>
        </a:p>
      </dgm:t>
    </dgm:pt>
    <dgm:pt modelId="{F1EFA107-7785-4681-98E0-F230D23BFA64}" type="parTrans" cxnId="{CB151CF3-AF74-4E6B-BABD-93E3812FA72E}">
      <dgm:prSet/>
      <dgm:spPr/>
      <dgm:t>
        <a:bodyPr/>
        <a:lstStyle/>
        <a:p>
          <a:endParaRPr lang="en-US"/>
        </a:p>
      </dgm:t>
    </dgm:pt>
    <dgm:pt modelId="{16FC3588-E299-42D1-A1E1-7DA9A7F503BE}" type="sibTrans" cxnId="{CB151CF3-AF74-4E6B-BABD-93E3812FA72E}">
      <dgm:prSet/>
      <dgm:spPr/>
      <dgm:t>
        <a:bodyPr/>
        <a:lstStyle/>
        <a:p>
          <a:endParaRPr lang="en-US"/>
        </a:p>
      </dgm:t>
    </dgm:pt>
    <dgm:pt modelId="{FDDACF6B-7CDA-4EAC-AEDA-B7AEFFE022D4}" type="pres">
      <dgm:prSet presAssocID="{9BD8B8AB-F71B-4413-B223-B1156E74D4E1}" presName="Name0" presStyleCnt="0">
        <dgm:presLayoutVars>
          <dgm:dir/>
          <dgm:resizeHandles val="exact"/>
        </dgm:presLayoutVars>
      </dgm:prSet>
      <dgm:spPr/>
    </dgm:pt>
    <dgm:pt modelId="{533092AE-DB7A-45E5-86C1-F0AA76BBE686}" type="pres">
      <dgm:prSet presAssocID="{7814333D-5AF8-4D15-9FAB-12AD5135ADE3}" presName="node" presStyleLbl="node1" presStyleIdx="0" presStyleCnt="2">
        <dgm:presLayoutVars>
          <dgm:bulletEnabled val="1"/>
        </dgm:presLayoutVars>
      </dgm:prSet>
      <dgm:spPr/>
      <dgm:t>
        <a:bodyPr/>
        <a:lstStyle/>
        <a:p>
          <a:endParaRPr lang="en-US"/>
        </a:p>
      </dgm:t>
    </dgm:pt>
    <dgm:pt modelId="{0491C5B9-1FDF-4676-AEC8-0C5A8B434127}" type="pres">
      <dgm:prSet presAssocID="{C60517D0-7B82-462E-94BF-9CA483B48389}" presName="sibTrans" presStyleLbl="sibTrans2D1" presStyleIdx="0" presStyleCnt="1"/>
      <dgm:spPr/>
      <dgm:t>
        <a:bodyPr/>
        <a:lstStyle/>
        <a:p>
          <a:endParaRPr lang="en-US"/>
        </a:p>
      </dgm:t>
    </dgm:pt>
    <dgm:pt modelId="{1AF6CA69-2620-4670-9A4A-A82B5EB6F114}" type="pres">
      <dgm:prSet presAssocID="{C60517D0-7B82-462E-94BF-9CA483B48389}" presName="connectorText" presStyleLbl="sibTrans2D1" presStyleIdx="0" presStyleCnt="1"/>
      <dgm:spPr/>
      <dgm:t>
        <a:bodyPr/>
        <a:lstStyle/>
        <a:p>
          <a:endParaRPr lang="en-US"/>
        </a:p>
      </dgm:t>
    </dgm:pt>
    <dgm:pt modelId="{FE0BB1EE-8956-42FD-8CB0-016FCD9B9325}" type="pres">
      <dgm:prSet presAssocID="{E023F81A-C92E-4E60-AA06-0CCD93FCA386}" presName="node" presStyleLbl="node1" presStyleIdx="1" presStyleCnt="2">
        <dgm:presLayoutVars>
          <dgm:bulletEnabled val="1"/>
        </dgm:presLayoutVars>
      </dgm:prSet>
      <dgm:spPr/>
      <dgm:t>
        <a:bodyPr/>
        <a:lstStyle/>
        <a:p>
          <a:endParaRPr lang="en-US"/>
        </a:p>
      </dgm:t>
    </dgm:pt>
  </dgm:ptLst>
  <dgm:cxnLst>
    <dgm:cxn modelId="{FEFBF9D7-FD5C-435A-A627-11808BCA39BA}" type="presOf" srcId="{E023F81A-C92E-4E60-AA06-0CCD93FCA386}" destId="{FE0BB1EE-8956-42FD-8CB0-016FCD9B9325}" srcOrd="0" destOrd="0" presId="urn:microsoft.com/office/officeart/2005/8/layout/process1"/>
    <dgm:cxn modelId="{A984CC60-4EE5-40C2-98B9-6DF8F70A4E3F}" type="presOf" srcId="{7814333D-5AF8-4D15-9FAB-12AD5135ADE3}" destId="{533092AE-DB7A-45E5-86C1-F0AA76BBE686}" srcOrd="0" destOrd="0" presId="urn:microsoft.com/office/officeart/2005/8/layout/process1"/>
    <dgm:cxn modelId="{A88CE11A-8FC0-4060-AD3E-5827D1033D9F}" type="presOf" srcId="{C60517D0-7B82-462E-94BF-9CA483B48389}" destId="{0491C5B9-1FDF-4676-AEC8-0C5A8B434127}" srcOrd="0" destOrd="0" presId="urn:microsoft.com/office/officeart/2005/8/layout/process1"/>
    <dgm:cxn modelId="{538598DE-D172-4115-BA84-586FF6EA2156}" type="presOf" srcId="{9BD8B8AB-F71B-4413-B223-B1156E74D4E1}" destId="{FDDACF6B-7CDA-4EAC-AEDA-B7AEFFE022D4}" srcOrd="0" destOrd="0" presId="urn:microsoft.com/office/officeart/2005/8/layout/process1"/>
    <dgm:cxn modelId="{E2A73F27-9989-429F-B9DD-1ED8C731108F}" srcId="{9BD8B8AB-F71B-4413-B223-B1156E74D4E1}" destId="{7814333D-5AF8-4D15-9FAB-12AD5135ADE3}" srcOrd="0" destOrd="0" parTransId="{FA4E750B-2AE5-46C1-845B-DD0038E9A67D}" sibTransId="{C60517D0-7B82-462E-94BF-9CA483B48389}"/>
    <dgm:cxn modelId="{666AB1AC-778A-4844-9EDB-F74662A69333}" type="presOf" srcId="{C60517D0-7B82-462E-94BF-9CA483B48389}" destId="{1AF6CA69-2620-4670-9A4A-A82B5EB6F114}" srcOrd="1" destOrd="0" presId="urn:microsoft.com/office/officeart/2005/8/layout/process1"/>
    <dgm:cxn modelId="{CB151CF3-AF74-4E6B-BABD-93E3812FA72E}" srcId="{9BD8B8AB-F71B-4413-B223-B1156E74D4E1}" destId="{E023F81A-C92E-4E60-AA06-0CCD93FCA386}" srcOrd="1" destOrd="0" parTransId="{F1EFA107-7785-4681-98E0-F230D23BFA64}" sibTransId="{16FC3588-E299-42D1-A1E1-7DA9A7F503BE}"/>
    <dgm:cxn modelId="{FFA85953-BBD8-4D19-892B-C2234ABDA0D8}" type="presParOf" srcId="{FDDACF6B-7CDA-4EAC-AEDA-B7AEFFE022D4}" destId="{533092AE-DB7A-45E5-86C1-F0AA76BBE686}" srcOrd="0" destOrd="0" presId="urn:microsoft.com/office/officeart/2005/8/layout/process1"/>
    <dgm:cxn modelId="{EEB52758-7577-4A2A-B260-06AE96D4B990}" type="presParOf" srcId="{FDDACF6B-7CDA-4EAC-AEDA-B7AEFFE022D4}" destId="{0491C5B9-1FDF-4676-AEC8-0C5A8B434127}" srcOrd="1" destOrd="0" presId="urn:microsoft.com/office/officeart/2005/8/layout/process1"/>
    <dgm:cxn modelId="{3006BF6D-14AD-4AC7-B9CF-23AD9D18D6AA}" type="presParOf" srcId="{0491C5B9-1FDF-4676-AEC8-0C5A8B434127}" destId="{1AF6CA69-2620-4670-9A4A-A82B5EB6F114}" srcOrd="0" destOrd="0" presId="urn:microsoft.com/office/officeart/2005/8/layout/process1"/>
    <dgm:cxn modelId="{8E0F31AD-A6BB-4A4E-8F03-8905B64F1C9D}" type="presParOf" srcId="{FDDACF6B-7CDA-4EAC-AEDA-B7AEFFE022D4}" destId="{FE0BB1EE-8956-42FD-8CB0-016FCD9B9325}"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D8B8AB-F71B-4413-B223-B1156E74D4E1}" type="doc">
      <dgm:prSet loTypeId="urn:microsoft.com/office/officeart/2005/8/layout/process1" loCatId="process" qsTypeId="urn:microsoft.com/office/officeart/2005/8/quickstyle/simple1" qsCatId="simple" csTypeId="urn:microsoft.com/office/officeart/2005/8/colors/colorful1#3" csCatId="colorful" phldr="1"/>
      <dgm:spPr/>
    </dgm:pt>
    <dgm:pt modelId="{7814333D-5AF8-4D15-9FAB-12AD5135ADE3}">
      <dgm:prSet phldrT="[Text]"/>
      <dgm:spPr/>
      <dgm:t>
        <a:bodyPr/>
        <a:lstStyle/>
        <a:p>
          <a:r>
            <a:rPr lang="mn-MN" dirty="0" smtClean="0"/>
            <a:t>2. Мэдээллийн танилцуулга бэлтгэх</a:t>
          </a:r>
          <a:endParaRPr lang="en-US" dirty="0"/>
        </a:p>
      </dgm:t>
    </dgm:pt>
    <dgm:pt modelId="{FA4E750B-2AE5-46C1-845B-DD0038E9A67D}" type="parTrans" cxnId="{E2A73F27-9989-429F-B9DD-1ED8C731108F}">
      <dgm:prSet/>
      <dgm:spPr/>
      <dgm:t>
        <a:bodyPr/>
        <a:lstStyle/>
        <a:p>
          <a:endParaRPr lang="en-US"/>
        </a:p>
      </dgm:t>
    </dgm:pt>
    <dgm:pt modelId="{C60517D0-7B82-462E-94BF-9CA483B48389}" type="sibTrans" cxnId="{E2A73F27-9989-429F-B9DD-1ED8C731108F}">
      <dgm:prSet/>
      <dgm:spPr/>
      <dgm:t>
        <a:bodyPr/>
        <a:lstStyle/>
        <a:p>
          <a:endParaRPr lang="en-US"/>
        </a:p>
      </dgm:t>
    </dgm:pt>
    <dgm:pt modelId="{E023F81A-C92E-4E60-AA06-0CCD93FCA386}">
      <dgm:prSet phldrT="[Text]"/>
      <dgm:spPr/>
      <dgm:t>
        <a:bodyPr/>
        <a:lstStyle/>
        <a:p>
          <a:r>
            <a:rPr lang="mn-MN" dirty="0" smtClean="0"/>
            <a:t>3. Олон нийтэд мэдээлэл хүргэх</a:t>
          </a:r>
          <a:endParaRPr lang="en-US" dirty="0"/>
        </a:p>
      </dgm:t>
    </dgm:pt>
    <dgm:pt modelId="{F1EFA107-7785-4681-98E0-F230D23BFA64}" type="parTrans" cxnId="{CB151CF3-AF74-4E6B-BABD-93E3812FA72E}">
      <dgm:prSet/>
      <dgm:spPr/>
      <dgm:t>
        <a:bodyPr/>
        <a:lstStyle/>
        <a:p>
          <a:endParaRPr lang="en-US"/>
        </a:p>
      </dgm:t>
    </dgm:pt>
    <dgm:pt modelId="{16FC3588-E299-42D1-A1E1-7DA9A7F503BE}" type="sibTrans" cxnId="{CB151CF3-AF74-4E6B-BABD-93E3812FA72E}">
      <dgm:prSet/>
      <dgm:spPr/>
      <dgm:t>
        <a:bodyPr/>
        <a:lstStyle/>
        <a:p>
          <a:endParaRPr lang="en-US"/>
        </a:p>
      </dgm:t>
    </dgm:pt>
    <dgm:pt modelId="{FDDACF6B-7CDA-4EAC-AEDA-B7AEFFE022D4}" type="pres">
      <dgm:prSet presAssocID="{9BD8B8AB-F71B-4413-B223-B1156E74D4E1}" presName="Name0" presStyleCnt="0">
        <dgm:presLayoutVars>
          <dgm:dir/>
          <dgm:resizeHandles val="exact"/>
        </dgm:presLayoutVars>
      </dgm:prSet>
      <dgm:spPr/>
    </dgm:pt>
    <dgm:pt modelId="{533092AE-DB7A-45E5-86C1-F0AA76BBE686}" type="pres">
      <dgm:prSet presAssocID="{7814333D-5AF8-4D15-9FAB-12AD5135ADE3}" presName="node" presStyleLbl="node1" presStyleIdx="0" presStyleCnt="2">
        <dgm:presLayoutVars>
          <dgm:bulletEnabled val="1"/>
        </dgm:presLayoutVars>
      </dgm:prSet>
      <dgm:spPr/>
      <dgm:t>
        <a:bodyPr/>
        <a:lstStyle/>
        <a:p>
          <a:endParaRPr lang="en-US"/>
        </a:p>
      </dgm:t>
    </dgm:pt>
    <dgm:pt modelId="{0491C5B9-1FDF-4676-AEC8-0C5A8B434127}" type="pres">
      <dgm:prSet presAssocID="{C60517D0-7B82-462E-94BF-9CA483B48389}" presName="sibTrans" presStyleLbl="sibTrans2D1" presStyleIdx="0" presStyleCnt="1"/>
      <dgm:spPr/>
      <dgm:t>
        <a:bodyPr/>
        <a:lstStyle/>
        <a:p>
          <a:endParaRPr lang="en-US"/>
        </a:p>
      </dgm:t>
    </dgm:pt>
    <dgm:pt modelId="{1AF6CA69-2620-4670-9A4A-A82B5EB6F114}" type="pres">
      <dgm:prSet presAssocID="{C60517D0-7B82-462E-94BF-9CA483B48389}" presName="connectorText" presStyleLbl="sibTrans2D1" presStyleIdx="0" presStyleCnt="1"/>
      <dgm:spPr/>
      <dgm:t>
        <a:bodyPr/>
        <a:lstStyle/>
        <a:p>
          <a:endParaRPr lang="en-US"/>
        </a:p>
      </dgm:t>
    </dgm:pt>
    <dgm:pt modelId="{FE0BB1EE-8956-42FD-8CB0-016FCD9B9325}" type="pres">
      <dgm:prSet presAssocID="{E023F81A-C92E-4E60-AA06-0CCD93FCA386}" presName="node" presStyleLbl="node1" presStyleIdx="1" presStyleCnt="2">
        <dgm:presLayoutVars>
          <dgm:bulletEnabled val="1"/>
        </dgm:presLayoutVars>
      </dgm:prSet>
      <dgm:spPr/>
      <dgm:t>
        <a:bodyPr/>
        <a:lstStyle/>
        <a:p>
          <a:endParaRPr lang="en-US"/>
        </a:p>
      </dgm:t>
    </dgm:pt>
  </dgm:ptLst>
  <dgm:cxnLst>
    <dgm:cxn modelId="{771149AD-4F05-46CC-9074-06793F9520D7}" type="presOf" srcId="{9BD8B8AB-F71B-4413-B223-B1156E74D4E1}" destId="{FDDACF6B-7CDA-4EAC-AEDA-B7AEFFE022D4}" srcOrd="0" destOrd="0" presId="urn:microsoft.com/office/officeart/2005/8/layout/process1"/>
    <dgm:cxn modelId="{0BE902AF-EB70-4B12-8101-D7EEBA372A1B}" type="presOf" srcId="{C60517D0-7B82-462E-94BF-9CA483B48389}" destId="{0491C5B9-1FDF-4676-AEC8-0C5A8B434127}" srcOrd="0" destOrd="0" presId="urn:microsoft.com/office/officeart/2005/8/layout/process1"/>
    <dgm:cxn modelId="{E2A73F27-9989-429F-B9DD-1ED8C731108F}" srcId="{9BD8B8AB-F71B-4413-B223-B1156E74D4E1}" destId="{7814333D-5AF8-4D15-9FAB-12AD5135ADE3}" srcOrd="0" destOrd="0" parTransId="{FA4E750B-2AE5-46C1-845B-DD0038E9A67D}" sibTransId="{C60517D0-7B82-462E-94BF-9CA483B48389}"/>
    <dgm:cxn modelId="{6BF8E9AC-75A2-4CA1-B1F5-1217879479DC}" type="presOf" srcId="{7814333D-5AF8-4D15-9FAB-12AD5135ADE3}" destId="{533092AE-DB7A-45E5-86C1-F0AA76BBE686}" srcOrd="0" destOrd="0" presId="urn:microsoft.com/office/officeart/2005/8/layout/process1"/>
    <dgm:cxn modelId="{50967660-85E7-4B12-8E3F-F2317702D06D}" type="presOf" srcId="{E023F81A-C92E-4E60-AA06-0CCD93FCA386}" destId="{FE0BB1EE-8956-42FD-8CB0-016FCD9B9325}" srcOrd="0" destOrd="0" presId="urn:microsoft.com/office/officeart/2005/8/layout/process1"/>
    <dgm:cxn modelId="{CB151CF3-AF74-4E6B-BABD-93E3812FA72E}" srcId="{9BD8B8AB-F71B-4413-B223-B1156E74D4E1}" destId="{E023F81A-C92E-4E60-AA06-0CCD93FCA386}" srcOrd="1" destOrd="0" parTransId="{F1EFA107-7785-4681-98E0-F230D23BFA64}" sibTransId="{16FC3588-E299-42D1-A1E1-7DA9A7F503BE}"/>
    <dgm:cxn modelId="{1451A3BB-8243-4DA7-A3FB-8B1D9E2B4522}" type="presOf" srcId="{C60517D0-7B82-462E-94BF-9CA483B48389}" destId="{1AF6CA69-2620-4670-9A4A-A82B5EB6F114}" srcOrd="1" destOrd="0" presId="urn:microsoft.com/office/officeart/2005/8/layout/process1"/>
    <dgm:cxn modelId="{A318ABF8-EF6D-4B66-A724-2B2082B4C61D}" type="presParOf" srcId="{FDDACF6B-7CDA-4EAC-AEDA-B7AEFFE022D4}" destId="{533092AE-DB7A-45E5-86C1-F0AA76BBE686}" srcOrd="0" destOrd="0" presId="urn:microsoft.com/office/officeart/2005/8/layout/process1"/>
    <dgm:cxn modelId="{FEEE1501-AFED-4D87-A801-CC66E3A11FE8}" type="presParOf" srcId="{FDDACF6B-7CDA-4EAC-AEDA-B7AEFFE022D4}" destId="{0491C5B9-1FDF-4676-AEC8-0C5A8B434127}" srcOrd="1" destOrd="0" presId="urn:microsoft.com/office/officeart/2005/8/layout/process1"/>
    <dgm:cxn modelId="{10C32CC9-DD6E-41A7-A1D8-0422FD2E9389}" type="presParOf" srcId="{0491C5B9-1FDF-4676-AEC8-0C5A8B434127}" destId="{1AF6CA69-2620-4670-9A4A-A82B5EB6F114}" srcOrd="0" destOrd="0" presId="urn:microsoft.com/office/officeart/2005/8/layout/process1"/>
    <dgm:cxn modelId="{5F6A18D7-1688-4A35-AAB4-F677B0783E57}" type="presParOf" srcId="{FDDACF6B-7CDA-4EAC-AEDA-B7AEFFE022D4}" destId="{FE0BB1EE-8956-42FD-8CB0-016FCD9B9325}"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50E9AB-71AF-4E09-9B3C-A2C015323346}" type="doc">
      <dgm:prSet loTypeId="urn:microsoft.com/office/officeart/2005/8/layout/hProcess6" loCatId="process" qsTypeId="urn:microsoft.com/office/officeart/2005/8/quickstyle/3d3" qsCatId="3D" csTypeId="urn:microsoft.com/office/officeart/2005/8/colors/colorful1" csCatId="colorful" phldr="1"/>
      <dgm:spPr/>
      <dgm:t>
        <a:bodyPr/>
        <a:lstStyle/>
        <a:p>
          <a:endParaRPr lang="en-US"/>
        </a:p>
      </dgm:t>
    </dgm:pt>
    <dgm:pt modelId="{F0A93B43-3947-444F-AF4B-50EF594D48EB}">
      <dgm:prSet phldrT="[Text]" custT="1"/>
      <dgm:spPr>
        <a:xfrm>
          <a:off x="25660" y="174824"/>
          <a:ext cx="400286" cy="400286"/>
        </a:xfrm>
      </dgm:spPr>
      <dgm:t>
        <a:bodyPr/>
        <a:lstStyle/>
        <a:p>
          <a:r>
            <a:rPr lang="mn-MN" sz="3200" b="1">
              <a:latin typeface="Segoe UI Light" panose="020B0502040204020203" pitchFamily="34" charset="0"/>
              <a:ea typeface="+mn-ea"/>
              <a:cs typeface="Segoe UI Light" panose="020B0502040204020203" pitchFamily="34" charset="0"/>
            </a:rPr>
            <a:t>1</a:t>
          </a:r>
          <a:endParaRPr lang="en-US" sz="3200" b="1">
            <a:latin typeface="Segoe UI Light" panose="020B0502040204020203" pitchFamily="34" charset="0"/>
            <a:ea typeface="+mn-ea"/>
            <a:cs typeface="Segoe UI Light" panose="020B0502040204020203" pitchFamily="34" charset="0"/>
          </a:endParaRPr>
        </a:p>
      </dgm:t>
    </dgm:pt>
    <dgm:pt modelId="{DAE11771-3924-42E2-AB01-A184F647F354}" type="parTrans" cxnId="{91DD2BDF-0785-4A0E-A3C4-649EA908B502}">
      <dgm:prSet/>
      <dgm:spPr/>
      <dgm:t>
        <a:bodyPr/>
        <a:lstStyle/>
        <a:p>
          <a:endParaRPr lang="en-US" sz="2800" b="0">
            <a:latin typeface="Segoe UI Light" panose="020B0502040204020203" pitchFamily="34" charset="0"/>
            <a:cs typeface="Segoe UI Light" panose="020B0502040204020203" pitchFamily="34" charset="0"/>
          </a:endParaRPr>
        </a:p>
      </dgm:t>
    </dgm:pt>
    <dgm:pt modelId="{965EC4D0-5760-43F9-BCDE-BE0800907967}" type="sibTrans" cxnId="{91DD2BDF-0785-4A0E-A3C4-649EA908B502}">
      <dgm:prSet/>
      <dgm:spPr/>
      <dgm:t>
        <a:bodyPr/>
        <a:lstStyle/>
        <a:p>
          <a:endParaRPr lang="en-US" sz="2800" b="0">
            <a:latin typeface="Segoe UI Light" panose="020B0502040204020203" pitchFamily="34" charset="0"/>
            <a:cs typeface="Segoe UI Light" panose="020B0502040204020203" pitchFamily="34" charset="0"/>
          </a:endParaRPr>
        </a:p>
      </dgm:t>
    </dgm:pt>
    <dgm:pt modelId="{100BB1A6-B3EA-4CE1-BBF2-6C575C4D003A}">
      <dgm:prSet phldrT="[Text]" custT="1"/>
      <dgm:spPr>
        <a:xfrm>
          <a:off x="2215" y="25066"/>
          <a:ext cx="1247750" cy="699802"/>
        </a:xfrm>
      </dgm:spPr>
      <dgm:t>
        <a:bodyPr/>
        <a:lstStyle/>
        <a:p>
          <a:pPr algn="ctr"/>
          <a:r>
            <a:rPr lang="mn-MN" sz="900" b="0" dirty="0" smtClean="0">
              <a:latin typeface="Segoe UI Light" panose="020B0502040204020203" pitchFamily="34" charset="0"/>
              <a:ea typeface="+mn-ea"/>
              <a:cs typeface="Segoe UI Light" panose="020B0502040204020203" pitchFamily="34" charset="0"/>
            </a:rPr>
            <a:t>ИНХ</a:t>
          </a:r>
          <a:r>
            <a:rPr lang="mn-MN" sz="900" b="0" strike="sngStrike" dirty="0" smtClean="0">
              <a:latin typeface="Segoe UI Light" panose="020B0502040204020203" pitchFamily="34" charset="0"/>
              <a:ea typeface="+mn-ea"/>
              <a:cs typeface="Segoe UI Light" panose="020B0502040204020203" pitchFamily="34" charset="0"/>
            </a:rPr>
            <a:t>-</a:t>
          </a:r>
          <a:r>
            <a:rPr lang="mn-MN" sz="900" b="0" strike="noStrike" dirty="0" smtClean="0">
              <a:latin typeface="Segoe UI Light" panose="020B0502040204020203" pitchFamily="34" charset="0"/>
              <a:ea typeface="+mn-ea"/>
              <a:cs typeface="Segoe UI Light" panose="020B0502040204020203" pitchFamily="34" charset="0"/>
            </a:rPr>
            <a:t>ын</a:t>
          </a:r>
          <a:r>
            <a:rPr lang="mn-MN" sz="900" b="0" strike="sngStrike" dirty="0" smtClean="0">
              <a:latin typeface="Segoe UI Light" panose="020B0502040204020203" pitchFamily="34" charset="0"/>
              <a:ea typeface="+mn-ea"/>
              <a:cs typeface="Segoe UI Light" panose="020B0502040204020203" pitchFamily="34" charset="0"/>
            </a:rPr>
            <a:t> </a:t>
          </a:r>
          <a:r>
            <a:rPr lang="mn-MN" sz="900" b="0" strike="noStrike" dirty="0" smtClean="0">
              <a:latin typeface="Segoe UI Light" panose="020B0502040204020203" pitchFamily="34" charset="0"/>
              <a:ea typeface="+mn-ea"/>
              <a:cs typeface="Segoe UI Light" panose="020B0502040204020203" pitchFamily="34" charset="0"/>
            </a:rPr>
            <a:t>хүчин төгөлдөр байдал, иргэдийн оролцоог хангах</a:t>
          </a:r>
          <a:endParaRPr lang="en-US" sz="900" b="0" dirty="0">
            <a:latin typeface="Segoe UI Light" panose="020B0502040204020203" pitchFamily="34" charset="0"/>
            <a:ea typeface="+mn-ea"/>
            <a:cs typeface="Segoe UI Light" panose="020B0502040204020203" pitchFamily="34" charset="0"/>
          </a:endParaRPr>
        </a:p>
      </dgm:t>
    </dgm:pt>
    <dgm:pt modelId="{566B0003-BDD5-4C56-885C-40116A26FA05}" type="parTrans" cxnId="{438DBB94-D5EF-4DC1-8C90-083F946E7469}">
      <dgm:prSet/>
      <dgm:spPr/>
      <dgm:t>
        <a:bodyPr/>
        <a:lstStyle/>
        <a:p>
          <a:endParaRPr lang="en-US" sz="2800" b="0">
            <a:latin typeface="Segoe UI Light" panose="020B0502040204020203" pitchFamily="34" charset="0"/>
            <a:cs typeface="Segoe UI Light" panose="020B0502040204020203" pitchFamily="34" charset="0"/>
          </a:endParaRPr>
        </a:p>
      </dgm:t>
    </dgm:pt>
    <dgm:pt modelId="{D62ACC72-B870-4663-BC6D-5BE17D17FAE9}" type="sibTrans" cxnId="{438DBB94-D5EF-4DC1-8C90-083F946E7469}">
      <dgm:prSet/>
      <dgm:spPr/>
      <dgm:t>
        <a:bodyPr/>
        <a:lstStyle/>
        <a:p>
          <a:endParaRPr lang="en-US" sz="2800" b="0">
            <a:latin typeface="Segoe UI Light" panose="020B0502040204020203" pitchFamily="34" charset="0"/>
            <a:cs typeface="Segoe UI Light" panose="020B0502040204020203" pitchFamily="34" charset="0"/>
          </a:endParaRPr>
        </a:p>
      </dgm:t>
    </dgm:pt>
    <dgm:pt modelId="{1459E499-5F34-465E-9B60-902BE351316D}">
      <dgm:prSet phldrT="[Text]" custT="1"/>
      <dgm:spPr>
        <a:xfrm>
          <a:off x="1300001" y="174824"/>
          <a:ext cx="400286" cy="400286"/>
        </a:xfrm>
      </dgm:spPr>
      <dgm:t>
        <a:bodyPr/>
        <a:lstStyle/>
        <a:p>
          <a:r>
            <a:rPr lang="mn-MN" sz="3200" b="1" dirty="0">
              <a:latin typeface="Segoe UI Light" panose="020B0502040204020203" pitchFamily="34" charset="0"/>
              <a:ea typeface="+mn-ea"/>
              <a:cs typeface="Segoe UI Light" panose="020B0502040204020203" pitchFamily="34" charset="0"/>
            </a:rPr>
            <a:t>2</a:t>
          </a:r>
          <a:endParaRPr lang="en-US" sz="3200" b="1" dirty="0">
            <a:latin typeface="Segoe UI Light" panose="020B0502040204020203" pitchFamily="34" charset="0"/>
            <a:ea typeface="+mn-ea"/>
            <a:cs typeface="Segoe UI Light" panose="020B0502040204020203" pitchFamily="34" charset="0"/>
          </a:endParaRPr>
        </a:p>
      </dgm:t>
    </dgm:pt>
    <dgm:pt modelId="{F1114F3E-8FF4-423A-A917-A28FF9FC6D1C}" type="parTrans" cxnId="{722A7E27-B551-4A29-9B7F-69D99B7F3C4C}">
      <dgm:prSet/>
      <dgm:spPr/>
      <dgm:t>
        <a:bodyPr/>
        <a:lstStyle/>
        <a:p>
          <a:endParaRPr lang="en-US" sz="2800" b="0">
            <a:latin typeface="Segoe UI Light" panose="020B0502040204020203" pitchFamily="34" charset="0"/>
            <a:cs typeface="Segoe UI Light" panose="020B0502040204020203" pitchFamily="34" charset="0"/>
          </a:endParaRPr>
        </a:p>
      </dgm:t>
    </dgm:pt>
    <dgm:pt modelId="{27D3EB98-23C5-4631-A50D-E02547F13AD7}" type="sibTrans" cxnId="{722A7E27-B551-4A29-9B7F-69D99B7F3C4C}">
      <dgm:prSet/>
      <dgm:spPr/>
      <dgm:t>
        <a:bodyPr/>
        <a:lstStyle/>
        <a:p>
          <a:endParaRPr lang="en-US" sz="2800" b="0">
            <a:latin typeface="Segoe UI Light" panose="020B0502040204020203" pitchFamily="34" charset="0"/>
            <a:cs typeface="Segoe UI Light" panose="020B0502040204020203" pitchFamily="34" charset="0"/>
          </a:endParaRPr>
        </a:p>
      </dgm:t>
    </dgm:pt>
    <dgm:pt modelId="{A2C320E2-8686-496A-9DAE-0C9A01338B9B}">
      <dgm:prSet phldrT="[Text]" custT="1"/>
      <dgm:spPr>
        <a:xfrm>
          <a:off x="1500144" y="25066"/>
          <a:ext cx="800573" cy="699802"/>
        </a:xfrm>
      </dgm:spPr>
      <dgm:t>
        <a:bodyPr/>
        <a:lstStyle/>
        <a:p>
          <a:r>
            <a:rPr lang="mn-MN" sz="900" b="0" dirty="0" smtClean="0">
              <a:solidFill>
                <a:schemeClr val="tx1"/>
              </a:solidFill>
              <a:latin typeface="Segoe UI Light" panose="020B0502040204020203" pitchFamily="34" charset="0"/>
              <a:ea typeface="+mn-ea"/>
              <a:cs typeface="Segoe UI Light" panose="020B0502040204020203" pitchFamily="34" charset="0"/>
            </a:rPr>
            <a:t>Төслийн саналыг ач холбогдлоор нь эрэмбэлэх</a:t>
          </a:r>
          <a:endParaRPr lang="en-US" sz="900" b="0" dirty="0">
            <a:solidFill>
              <a:schemeClr val="tx1"/>
            </a:solidFill>
            <a:latin typeface="Segoe UI Light" panose="020B0502040204020203" pitchFamily="34" charset="0"/>
            <a:ea typeface="+mn-ea"/>
            <a:cs typeface="Segoe UI Light" panose="020B0502040204020203" pitchFamily="34" charset="0"/>
          </a:endParaRPr>
        </a:p>
      </dgm:t>
    </dgm:pt>
    <dgm:pt modelId="{7D62C974-F3B5-45B5-A3A1-771956C1A4CD}" type="parTrans" cxnId="{009DD7BE-9079-4E90-A064-FADB0925BE23}">
      <dgm:prSet/>
      <dgm:spPr/>
      <dgm:t>
        <a:bodyPr/>
        <a:lstStyle/>
        <a:p>
          <a:endParaRPr lang="en-US" sz="2800" b="0">
            <a:latin typeface="Segoe UI Light" panose="020B0502040204020203" pitchFamily="34" charset="0"/>
            <a:cs typeface="Segoe UI Light" panose="020B0502040204020203" pitchFamily="34" charset="0"/>
          </a:endParaRPr>
        </a:p>
      </dgm:t>
    </dgm:pt>
    <dgm:pt modelId="{C7A177D9-3DFC-454B-9BA8-8FA56740D4F9}" type="sibTrans" cxnId="{009DD7BE-9079-4E90-A064-FADB0925BE23}">
      <dgm:prSet/>
      <dgm:spPr/>
      <dgm:t>
        <a:bodyPr/>
        <a:lstStyle/>
        <a:p>
          <a:endParaRPr lang="en-US" sz="2800" b="0">
            <a:latin typeface="Segoe UI Light" panose="020B0502040204020203" pitchFamily="34" charset="0"/>
            <a:cs typeface="Segoe UI Light" panose="020B0502040204020203" pitchFamily="34" charset="0"/>
          </a:endParaRPr>
        </a:p>
      </dgm:t>
    </dgm:pt>
    <dgm:pt modelId="{0BBB0941-B9C2-4B6D-9B3E-052151E1C251}">
      <dgm:prSet phldrT="[Text]" custT="1"/>
      <dgm:spPr>
        <a:xfrm>
          <a:off x="2350754" y="174824"/>
          <a:ext cx="400286" cy="400286"/>
        </a:xfrm>
        <a:solidFill>
          <a:schemeClr val="accent4">
            <a:lumMod val="50000"/>
          </a:schemeClr>
        </a:solidFill>
      </dgm:spPr>
      <dgm:t>
        <a:bodyPr/>
        <a:lstStyle/>
        <a:p>
          <a:r>
            <a:rPr lang="mn-MN" sz="3200" b="1" dirty="0">
              <a:latin typeface="Segoe UI Light" panose="020B0502040204020203" pitchFamily="34" charset="0"/>
              <a:ea typeface="+mn-ea"/>
              <a:cs typeface="Segoe UI Light" panose="020B0502040204020203" pitchFamily="34" charset="0"/>
            </a:rPr>
            <a:t>3</a:t>
          </a:r>
          <a:endParaRPr lang="en-US" sz="3200" b="1" dirty="0">
            <a:latin typeface="Segoe UI Light" panose="020B0502040204020203" pitchFamily="34" charset="0"/>
            <a:ea typeface="+mn-ea"/>
            <a:cs typeface="Segoe UI Light" panose="020B0502040204020203" pitchFamily="34" charset="0"/>
          </a:endParaRPr>
        </a:p>
      </dgm:t>
    </dgm:pt>
    <dgm:pt modelId="{7DCA5214-89DE-4C4A-A539-22DA02E5A222}" type="parTrans" cxnId="{64AB8B7A-1338-4C24-9E04-274955684C3A}">
      <dgm:prSet/>
      <dgm:spPr/>
      <dgm:t>
        <a:bodyPr/>
        <a:lstStyle/>
        <a:p>
          <a:endParaRPr lang="en-US" sz="2800" b="0">
            <a:latin typeface="Segoe UI Light" panose="020B0502040204020203" pitchFamily="34" charset="0"/>
            <a:cs typeface="Segoe UI Light" panose="020B0502040204020203" pitchFamily="34" charset="0"/>
          </a:endParaRPr>
        </a:p>
      </dgm:t>
    </dgm:pt>
    <dgm:pt modelId="{819DBCE1-08A0-492B-A948-17EF783C408A}" type="sibTrans" cxnId="{64AB8B7A-1338-4C24-9E04-274955684C3A}">
      <dgm:prSet/>
      <dgm:spPr/>
      <dgm:t>
        <a:bodyPr/>
        <a:lstStyle/>
        <a:p>
          <a:endParaRPr lang="en-US" sz="2800" b="0">
            <a:latin typeface="Segoe UI Light" panose="020B0502040204020203" pitchFamily="34" charset="0"/>
            <a:cs typeface="Segoe UI Light" panose="020B0502040204020203" pitchFamily="34" charset="0"/>
          </a:endParaRPr>
        </a:p>
      </dgm:t>
    </dgm:pt>
    <dgm:pt modelId="{2798D3E8-B34A-48A4-9DB2-9D4295E74085}">
      <dgm:prSet phldrT="[Text]" custT="1"/>
      <dgm:spPr>
        <a:xfrm>
          <a:off x="2388289" y="25066"/>
          <a:ext cx="1125790" cy="699802"/>
        </a:xfrm>
        <a:solidFill>
          <a:schemeClr val="bg2">
            <a:lumMod val="90000"/>
            <a:alpha val="90000"/>
          </a:schemeClr>
        </a:solidFill>
      </dgm:spPr>
      <dgm:t>
        <a:bodyPr/>
        <a:lstStyle/>
        <a:p>
          <a:r>
            <a:rPr lang="mn-MN" sz="900" b="0" dirty="0" smtClean="0">
              <a:latin typeface="Segoe UI Light" panose="020B0502040204020203" pitchFamily="34" charset="0"/>
              <a:ea typeface="+mn-ea"/>
              <a:cs typeface="Segoe UI Light" panose="020B0502040204020203" pitchFamily="34" charset="0"/>
            </a:rPr>
            <a:t>Төслийн санал бүрээр иргэдийн санал хураах</a:t>
          </a:r>
          <a:endParaRPr lang="en-US" sz="900" b="0" dirty="0">
            <a:latin typeface="Segoe UI Light" panose="020B0502040204020203" pitchFamily="34" charset="0"/>
            <a:ea typeface="+mn-ea"/>
            <a:cs typeface="Segoe UI Light" panose="020B0502040204020203" pitchFamily="34" charset="0"/>
          </a:endParaRPr>
        </a:p>
      </dgm:t>
    </dgm:pt>
    <dgm:pt modelId="{97706091-7928-43FD-AA2D-93B64F5E4712}" type="parTrans" cxnId="{B7B9AC63-59D7-41E8-8169-701C9EF90AF8}">
      <dgm:prSet/>
      <dgm:spPr/>
      <dgm:t>
        <a:bodyPr/>
        <a:lstStyle/>
        <a:p>
          <a:endParaRPr lang="en-US" sz="2800" b="0">
            <a:latin typeface="Segoe UI Light" panose="020B0502040204020203" pitchFamily="34" charset="0"/>
            <a:cs typeface="Segoe UI Light" panose="020B0502040204020203" pitchFamily="34" charset="0"/>
          </a:endParaRPr>
        </a:p>
      </dgm:t>
    </dgm:pt>
    <dgm:pt modelId="{09F832A8-AF6C-4C7C-88DE-278CC11EEAE3}" type="sibTrans" cxnId="{B7B9AC63-59D7-41E8-8169-701C9EF90AF8}">
      <dgm:prSet/>
      <dgm:spPr/>
      <dgm:t>
        <a:bodyPr/>
        <a:lstStyle/>
        <a:p>
          <a:endParaRPr lang="en-US" sz="2800" b="0">
            <a:latin typeface="Segoe UI Light" panose="020B0502040204020203" pitchFamily="34" charset="0"/>
            <a:cs typeface="Segoe UI Light" panose="020B0502040204020203" pitchFamily="34" charset="0"/>
          </a:endParaRPr>
        </a:p>
      </dgm:t>
    </dgm:pt>
    <dgm:pt modelId="{92C7F6F2-7FCB-4CFC-A7EA-CA6176E2AD46}">
      <dgm:prSet phldrT="[Text]" custT="1"/>
      <dgm:spPr>
        <a:xfrm>
          <a:off x="3564116" y="174824"/>
          <a:ext cx="400286" cy="400286"/>
        </a:xfrm>
        <a:solidFill>
          <a:srgbClr val="7030A0"/>
        </a:solidFill>
      </dgm:spPr>
      <dgm:t>
        <a:bodyPr/>
        <a:lstStyle/>
        <a:p>
          <a:r>
            <a:rPr lang="mn-MN" sz="3200" b="1" dirty="0">
              <a:latin typeface="Segoe UI Light" panose="020B0502040204020203" pitchFamily="34" charset="0"/>
              <a:ea typeface="+mn-ea"/>
              <a:cs typeface="Segoe UI Light" panose="020B0502040204020203" pitchFamily="34" charset="0"/>
            </a:rPr>
            <a:t>4</a:t>
          </a:r>
          <a:endParaRPr lang="en-US" sz="3200" b="1" dirty="0">
            <a:latin typeface="Segoe UI Light" panose="020B0502040204020203" pitchFamily="34" charset="0"/>
            <a:ea typeface="+mn-ea"/>
            <a:cs typeface="Segoe UI Light" panose="020B0502040204020203" pitchFamily="34" charset="0"/>
          </a:endParaRPr>
        </a:p>
      </dgm:t>
    </dgm:pt>
    <dgm:pt modelId="{70F737FE-5683-40CA-8656-198EA65271DA}" type="parTrans" cxnId="{B9DACADA-3747-4733-B873-9CE799F50B92}">
      <dgm:prSet/>
      <dgm:spPr/>
      <dgm:t>
        <a:bodyPr/>
        <a:lstStyle/>
        <a:p>
          <a:endParaRPr lang="en-US" sz="2800" b="0">
            <a:latin typeface="Segoe UI Light" panose="020B0502040204020203" pitchFamily="34" charset="0"/>
            <a:cs typeface="Segoe UI Light" panose="020B0502040204020203" pitchFamily="34" charset="0"/>
          </a:endParaRPr>
        </a:p>
      </dgm:t>
    </dgm:pt>
    <dgm:pt modelId="{5C687700-47DF-44BF-AEC2-8C3D7D5E983F}" type="sibTrans" cxnId="{B9DACADA-3747-4733-B873-9CE799F50B92}">
      <dgm:prSet/>
      <dgm:spPr/>
      <dgm:t>
        <a:bodyPr/>
        <a:lstStyle/>
        <a:p>
          <a:endParaRPr lang="en-US" sz="2800" b="0">
            <a:latin typeface="Segoe UI Light" panose="020B0502040204020203" pitchFamily="34" charset="0"/>
            <a:cs typeface="Segoe UI Light" panose="020B0502040204020203" pitchFamily="34" charset="0"/>
          </a:endParaRPr>
        </a:p>
      </dgm:t>
    </dgm:pt>
    <dgm:pt modelId="{3671DAF9-E7C3-4566-8779-D88ADB9550CF}">
      <dgm:prSet phldrT="[Text]" custT="1"/>
      <dgm:spPr>
        <a:xfrm>
          <a:off x="3649281" y="25066"/>
          <a:ext cx="1030530" cy="699802"/>
        </a:xfrm>
        <a:solidFill>
          <a:srgbClr val="EADCF4">
            <a:alpha val="89804"/>
          </a:srgbClr>
        </a:solidFill>
      </dgm:spPr>
      <dgm:t>
        <a:bodyPr/>
        <a:lstStyle/>
        <a:p>
          <a:r>
            <a:rPr lang="mn-MN" sz="900" b="0" strike="noStrike" dirty="0" smtClean="0">
              <a:latin typeface="Segoe UI Light" panose="020B0502040204020203" pitchFamily="34" charset="0"/>
              <a:ea typeface="+mn-ea"/>
              <a:cs typeface="Segoe UI Light" panose="020B0502040204020203" pitchFamily="34" charset="0"/>
            </a:rPr>
            <a:t>Эрэмбэлсэн төслийн саналын жагсаалтыг танилцуулан батлах </a:t>
          </a:r>
          <a:r>
            <a:rPr lang="en-US" sz="900" b="0" dirty="0" smtClean="0">
              <a:solidFill>
                <a:srgbClr val="FF0000"/>
              </a:solidFill>
              <a:latin typeface="Segoe UI Light" panose="020B0502040204020203" pitchFamily="34" charset="0"/>
              <a:ea typeface="+mn-ea"/>
              <a:cs typeface="Segoe UI Light" panose="020B0502040204020203" pitchFamily="34" charset="0"/>
            </a:rPr>
            <a:t>(</a:t>
          </a:r>
          <a:r>
            <a:rPr lang="mn-MN" sz="900" b="1" dirty="0" smtClean="0">
              <a:solidFill>
                <a:srgbClr val="FF0000"/>
              </a:solidFill>
              <a:latin typeface="Segoe UI Light" panose="020B0502040204020203" pitchFamily="34" charset="0"/>
              <a:ea typeface="+mn-ea"/>
              <a:cs typeface="Segoe UI Light" panose="020B0502040204020203" pitchFamily="34" charset="0"/>
            </a:rPr>
            <a:t>5-р сард багтаан</a:t>
          </a:r>
          <a:r>
            <a:rPr lang="en-US" sz="900" b="0" dirty="0" smtClean="0">
              <a:solidFill>
                <a:srgbClr val="FF0000"/>
              </a:solidFill>
              <a:latin typeface="Segoe UI Light" panose="020B0502040204020203" pitchFamily="34" charset="0"/>
              <a:ea typeface="+mn-ea"/>
              <a:cs typeface="Segoe UI Light" panose="020B0502040204020203" pitchFamily="34" charset="0"/>
            </a:rPr>
            <a:t>)</a:t>
          </a:r>
          <a:endParaRPr lang="en-US" sz="900" b="0" dirty="0">
            <a:solidFill>
              <a:srgbClr val="FF0000"/>
            </a:solidFill>
            <a:latin typeface="Segoe UI Light" panose="020B0502040204020203" pitchFamily="34" charset="0"/>
            <a:ea typeface="+mn-ea"/>
            <a:cs typeface="Segoe UI Light" panose="020B0502040204020203" pitchFamily="34" charset="0"/>
          </a:endParaRPr>
        </a:p>
      </dgm:t>
    </dgm:pt>
    <dgm:pt modelId="{58A1A3F9-C439-48DD-B822-068FE4F5FE17}" type="parTrans" cxnId="{BA7A037C-57DD-4B69-B0B6-E22A97FC8A2B}">
      <dgm:prSet/>
      <dgm:spPr/>
      <dgm:t>
        <a:bodyPr/>
        <a:lstStyle/>
        <a:p>
          <a:endParaRPr lang="en-US" sz="2800" b="0">
            <a:latin typeface="Segoe UI Light" panose="020B0502040204020203" pitchFamily="34" charset="0"/>
            <a:cs typeface="Segoe UI Light" panose="020B0502040204020203" pitchFamily="34" charset="0"/>
          </a:endParaRPr>
        </a:p>
      </dgm:t>
    </dgm:pt>
    <dgm:pt modelId="{1E0E72BF-73CE-4DBB-9D0E-529C0699E2A5}" type="sibTrans" cxnId="{BA7A037C-57DD-4B69-B0B6-E22A97FC8A2B}">
      <dgm:prSet/>
      <dgm:spPr/>
      <dgm:t>
        <a:bodyPr/>
        <a:lstStyle/>
        <a:p>
          <a:endParaRPr lang="en-US" sz="2800" b="0">
            <a:latin typeface="Segoe UI Light" panose="020B0502040204020203" pitchFamily="34" charset="0"/>
            <a:cs typeface="Segoe UI Light" panose="020B0502040204020203" pitchFamily="34" charset="0"/>
          </a:endParaRPr>
        </a:p>
      </dgm:t>
    </dgm:pt>
    <dgm:pt modelId="{CA6E1B36-7214-4058-A5C6-A10F11F9525E}" type="pres">
      <dgm:prSet presAssocID="{E750E9AB-71AF-4E09-9B3C-A2C015323346}" presName="theList" presStyleCnt="0">
        <dgm:presLayoutVars>
          <dgm:dir/>
          <dgm:animLvl val="lvl"/>
          <dgm:resizeHandles val="exact"/>
        </dgm:presLayoutVars>
      </dgm:prSet>
      <dgm:spPr/>
      <dgm:t>
        <a:bodyPr/>
        <a:lstStyle/>
        <a:p>
          <a:endParaRPr lang="en-US"/>
        </a:p>
      </dgm:t>
    </dgm:pt>
    <dgm:pt modelId="{50EF04CD-9C48-4CBE-9C0D-D1428740BFDE}" type="pres">
      <dgm:prSet presAssocID="{F0A93B43-3947-444F-AF4B-50EF594D48EB}" presName="compNode" presStyleCnt="0"/>
      <dgm:spPr/>
      <dgm:t>
        <a:bodyPr/>
        <a:lstStyle/>
        <a:p>
          <a:endParaRPr lang="en-US"/>
        </a:p>
      </dgm:t>
    </dgm:pt>
    <dgm:pt modelId="{49DE391D-AE8D-4124-B8A5-1EABF61F6B76}" type="pres">
      <dgm:prSet presAssocID="{F0A93B43-3947-444F-AF4B-50EF594D48EB}" presName="noGeometry" presStyleCnt="0"/>
      <dgm:spPr/>
      <dgm:t>
        <a:bodyPr/>
        <a:lstStyle/>
        <a:p>
          <a:endParaRPr lang="en-US"/>
        </a:p>
      </dgm:t>
    </dgm:pt>
    <dgm:pt modelId="{713D5B15-E1C9-4F09-8F74-02661DD0C211}" type="pres">
      <dgm:prSet presAssocID="{F0A93B43-3947-444F-AF4B-50EF594D48EB}" presName="childTextVisible" presStyleLbl="bgAccFollowNode1" presStyleIdx="0" presStyleCnt="4" custScaleX="259854" custLinFactNeighborX="-48888">
        <dgm:presLayoutVars>
          <dgm:bulletEnabled val="1"/>
        </dgm:presLayoutVars>
      </dgm:prSet>
      <dgm:spPr>
        <a:prstGeom prst="rightArrow">
          <a:avLst>
            <a:gd name="adj1" fmla="val 70000"/>
            <a:gd name="adj2" fmla="val 50000"/>
          </a:avLst>
        </a:prstGeom>
      </dgm:spPr>
      <dgm:t>
        <a:bodyPr/>
        <a:lstStyle/>
        <a:p>
          <a:endParaRPr lang="en-US"/>
        </a:p>
      </dgm:t>
    </dgm:pt>
    <dgm:pt modelId="{71BB01EF-C5AF-4C3E-AFD6-AA683A6D27DB}" type="pres">
      <dgm:prSet presAssocID="{F0A93B43-3947-444F-AF4B-50EF594D48EB}" presName="childTextHidden" presStyleLbl="bgAccFollowNode1" presStyleIdx="0" presStyleCnt="4"/>
      <dgm:spPr/>
      <dgm:t>
        <a:bodyPr/>
        <a:lstStyle/>
        <a:p>
          <a:endParaRPr lang="en-US"/>
        </a:p>
      </dgm:t>
    </dgm:pt>
    <dgm:pt modelId="{D8152AA2-D700-450C-B2C3-444374E1ECDA}" type="pres">
      <dgm:prSet presAssocID="{F0A93B43-3947-444F-AF4B-50EF594D48EB}" presName="parentText" presStyleLbl="node1" presStyleIdx="0" presStyleCnt="4" custLinFactX="-100000" custLinFactNeighborX="-160214" custLinFactNeighborY="-4737">
        <dgm:presLayoutVars>
          <dgm:chMax val="1"/>
          <dgm:bulletEnabled val="1"/>
        </dgm:presLayoutVars>
      </dgm:prSet>
      <dgm:spPr>
        <a:prstGeom prst="ellipse">
          <a:avLst/>
        </a:prstGeom>
      </dgm:spPr>
      <dgm:t>
        <a:bodyPr/>
        <a:lstStyle/>
        <a:p>
          <a:endParaRPr lang="en-US"/>
        </a:p>
      </dgm:t>
    </dgm:pt>
    <dgm:pt modelId="{27AF1CF5-BFAE-4979-8080-E930DE367148}" type="pres">
      <dgm:prSet presAssocID="{F0A93B43-3947-444F-AF4B-50EF594D48EB}" presName="aSpace" presStyleCnt="0"/>
      <dgm:spPr/>
      <dgm:t>
        <a:bodyPr/>
        <a:lstStyle/>
        <a:p>
          <a:endParaRPr lang="en-US"/>
        </a:p>
      </dgm:t>
    </dgm:pt>
    <dgm:pt modelId="{7DE39C0B-CC2C-4911-9F1F-84FF458FE9DD}" type="pres">
      <dgm:prSet presAssocID="{1459E499-5F34-465E-9B60-902BE351316D}" presName="compNode" presStyleCnt="0"/>
      <dgm:spPr/>
      <dgm:t>
        <a:bodyPr/>
        <a:lstStyle/>
        <a:p>
          <a:endParaRPr lang="en-US"/>
        </a:p>
      </dgm:t>
    </dgm:pt>
    <dgm:pt modelId="{47BA22C4-DAD5-483B-A51F-8A82C7380A6A}" type="pres">
      <dgm:prSet presAssocID="{1459E499-5F34-465E-9B60-902BE351316D}" presName="noGeometry" presStyleCnt="0"/>
      <dgm:spPr/>
      <dgm:t>
        <a:bodyPr/>
        <a:lstStyle/>
        <a:p>
          <a:endParaRPr lang="en-US"/>
        </a:p>
      </dgm:t>
    </dgm:pt>
    <dgm:pt modelId="{61B2ECC7-C0B6-458A-85A1-7668ADDC7E66}" type="pres">
      <dgm:prSet presAssocID="{1459E499-5F34-465E-9B60-902BE351316D}" presName="childTextVisible" presStyleLbl="bgAccFollowNode1" presStyleIdx="1" presStyleCnt="4" custScaleX="206027" custLinFactNeighborX="-12662">
        <dgm:presLayoutVars>
          <dgm:bulletEnabled val="1"/>
        </dgm:presLayoutVars>
      </dgm:prSet>
      <dgm:spPr>
        <a:prstGeom prst="rightArrow">
          <a:avLst>
            <a:gd name="adj1" fmla="val 70000"/>
            <a:gd name="adj2" fmla="val 50000"/>
          </a:avLst>
        </a:prstGeom>
      </dgm:spPr>
      <dgm:t>
        <a:bodyPr/>
        <a:lstStyle/>
        <a:p>
          <a:endParaRPr lang="en-US"/>
        </a:p>
      </dgm:t>
    </dgm:pt>
    <dgm:pt modelId="{ACC57C14-2950-4DBE-B45A-D597A7FCF810}" type="pres">
      <dgm:prSet presAssocID="{1459E499-5F34-465E-9B60-902BE351316D}" presName="childTextHidden" presStyleLbl="bgAccFollowNode1" presStyleIdx="1" presStyleCnt="4"/>
      <dgm:spPr/>
      <dgm:t>
        <a:bodyPr/>
        <a:lstStyle/>
        <a:p>
          <a:endParaRPr lang="en-US"/>
        </a:p>
      </dgm:t>
    </dgm:pt>
    <dgm:pt modelId="{39EC9CEB-DC3B-4340-8FD1-73A30693C1E9}" type="pres">
      <dgm:prSet presAssocID="{1459E499-5F34-465E-9B60-902BE351316D}" presName="parentText" presStyleLbl="node1" presStyleIdx="1" presStyleCnt="4" custLinFactX="-29646" custLinFactNeighborX="-100000" custLinFactNeighborY="1886">
        <dgm:presLayoutVars>
          <dgm:chMax val="1"/>
          <dgm:bulletEnabled val="1"/>
        </dgm:presLayoutVars>
      </dgm:prSet>
      <dgm:spPr>
        <a:prstGeom prst="ellipse">
          <a:avLst/>
        </a:prstGeom>
      </dgm:spPr>
      <dgm:t>
        <a:bodyPr/>
        <a:lstStyle/>
        <a:p>
          <a:endParaRPr lang="en-US"/>
        </a:p>
      </dgm:t>
    </dgm:pt>
    <dgm:pt modelId="{223BC65A-A41B-43B8-9301-73E8ABA2D621}" type="pres">
      <dgm:prSet presAssocID="{1459E499-5F34-465E-9B60-902BE351316D}" presName="aSpace" presStyleCnt="0"/>
      <dgm:spPr/>
      <dgm:t>
        <a:bodyPr/>
        <a:lstStyle/>
        <a:p>
          <a:endParaRPr lang="en-US"/>
        </a:p>
      </dgm:t>
    </dgm:pt>
    <dgm:pt modelId="{EDFA1617-648E-4AAE-A1A0-876194D861AF}" type="pres">
      <dgm:prSet presAssocID="{0BBB0941-B9C2-4B6D-9B3E-052151E1C251}" presName="compNode" presStyleCnt="0"/>
      <dgm:spPr/>
      <dgm:t>
        <a:bodyPr/>
        <a:lstStyle/>
        <a:p>
          <a:endParaRPr lang="en-US"/>
        </a:p>
      </dgm:t>
    </dgm:pt>
    <dgm:pt modelId="{4DFE89C3-FB0B-4D6B-A89B-D6502E85891D}" type="pres">
      <dgm:prSet presAssocID="{0BBB0941-B9C2-4B6D-9B3E-052151E1C251}" presName="noGeometry" presStyleCnt="0"/>
      <dgm:spPr/>
      <dgm:t>
        <a:bodyPr/>
        <a:lstStyle/>
        <a:p>
          <a:endParaRPr lang="en-US"/>
        </a:p>
      </dgm:t>
    </dgm:pt>
    <dgm:pt modelId="{2F7B61BE-BAFB-4FD2-B16F-FD097E659E52}" type="pres">
      <dgm:prSet presAssocID="{0BBB0941-B9C2-4B6D-9B3E-052151E1C251}" presName="childTextVisible" presStyleLbl="bgAccFollowNode1" presStyleIdx="2" presStyleCnt="4" custScaleX="197631" custLinFactNeighborX="15015">
        <dgm:presLayoutVars>
          <dgm:bulletEnabled val="1"/>
        </dgm:presLayoutVars>
      </dgm:prSet>
      <dgm:spPr>
        <a:prstGeom prst="rightArrow">
          <a:avLst>
            <a:gd name="adj1" fmla="val 70000"/>
            <a:gd name="adj2" fmla="val 50000"/>
          </a:avLst>
        </a:prstGeom>
      </dgm:spPr>
      <dgm:t>
        <a:bodyPr/>
        <a:lstStyle/>
        <a:p>
          <a:endParaRPr lang="en-US"/>
        </a:p>
      </dgm:t>
    </dgm:pt>
    <dgm:pt modelId="{D74AFB69-8EC0-4050-8105-ABD4CDD6F96E}" type="pres">
      <dgm:prSet presAssocID="{0BBB0941-B9C2-4B6D-9B3E-052151E1C251}" presName="childTextHidden" presStyleLbl="bgAccFollowNode1" presStyleIdx="2" presStyleCnt="4"/>
      <dgm:spPr/>
      <dgm:t>
        <a:bodyPr/>
        <a:lstStyle/>
        <a:p>
          <a:endParaRPr lang="en-US"/>
        </a:p>
      </dgm:t>
    </dgm:pt>
    <dgm:pt modelId="{D641F83D-860E-46AB-993E-9B9952155057}" type="pres">
      <dgm:prSet presAssocID="{0BBB0941-B9C2-4B6D-9B3E-052151E1C251}" presName="parentText" presStyleLbl="node1" presStyleIdx="2" presStyleCnt="4" custLinFactNeighborX="-69564" custLinFactNeighborY="3312">
        <dgm:presLayoutVars>
          <dgm:chMax val="1"/>
          <dgm:bulletEnabled val="1"/>
        </dgm:presLayoutVars>
      </dgm:prSet>
      <dgm:spPr>
        <a:prstGeom prst="ellipse">
          <a:avLst/>
        </a:prstGeom>
      </dgm:spPr>
      <dgm:t>
        <a:bodyPr/>
        <a:lstStyle/>
        <a:p>
          <a:endParaRPr lang="en-US"/>
        </a:p>
      </dgm:t>
    </dgm:pt>
    <dgm:pt modelId="{705CF7E5-6323-4B05-8D24-101CFA36A649}" type="pres">
      <dgm:prSet presAssocID="{0BBB0941-B9C2-4B6D-9B3E-052151E1C251}" presName="aSpace" presStyleCnt="0"/>
      <dgm:spPr/>
      <dgm:t>
        <a:bodyPr/>
        <a:lstStyle/>
        <a:p>
          <a:endParaRPr lang="en-US"/>
        </a:p>
      </dgm:t>
    </dgm:pt>
    <dgm:pt modelId="{733AE3FA-ECC4-45CD-91D9-96C87931D8F0}" type="pres">
      <dgm:prSet presAssocID="{92C7F6F2-7FCB-4CFC-A7EA-CA6176E2AD46}" presName="compNode" presStyleCnt="0"/>
      <dgm:spPr/>
      <dgm:t>
        <a:bodyPr/>
        <a:lstStyle/>
        <a:p>
          <a:endParaRPr lang="en-US"/>
        </a:p>
      </dgm:t>
    </dgm:pt>
    <dgm:pt modelId="{42CD1838-0072-41A5-9F8E-D86889E86E12}" type="pres">
      <dgm:prSet presAssocID="{92C7F6F2-7FCB-4CFC-A7EA-CA6176E2AD46}" presName="noGeometry" presStyleCnt="0"/>
      <dgm:spPr/>
      <dgm:t>
        <a:bodyPr/>
        <a:lstStyle/>
        <a:p>
          <a:endParaRPr lang="en-US"/>
        </a:p>
      </dgm:t>
    </dgm:pt>
    <dgm:pt modelId="{DB91925C-F9F1-4214-985D-85F1A86985E3}" type="pres">
      <dgm:prSet presAssocID="{92C7F6F2-7FCB-4CFC-A7EA-CA6176E2AD46}" presName="childTextVisible" presStyleLbl="bgAccFollowNode1" presStyleIdx="3" presStyleCnt="4" custScaleX="318922" custLinFactNeighborX="40815">
        <dgm:presLayoutVars>
          <dgm:bulletEnabled val="1"/>
        </dgm:presLayoutVars>
      </dgm:prSet>
      <dgm:spPr>
        <a:prstGeom prst="rightArrow">
          <a:avLst>
            <a:gd name="adj1" fmla="val 70000"/>
            <a:gd name="adj2" fmla="val 50000"/>
          </a:avLst>
        </a:prstGeom>
      </dgm:spPr>
      <dgm:t>
        <a:bodyPr/>
        <a:lstStyle/>
        <a:p>
          <a:endParaRPr lang="en-US"/>
        </a:p>
      </dgm:t>
    </dgm:pt>
    <dgm:pt modelId="{766F30F4-A8E7-46F1-B910-CE71E6F6E0D6}" type="pres">
      <dgm:prSet presAssocID="{92C7F6F2-7FCB-4CFC-A7EA-CA6176E2AD46}" presName="childTextHidden" presStyleLbl="bgAccFollowNode1" presStyleIdx="3" presStyleCnt="4"/>
      <dgm:spPr/>
      <dgm:t>
        <a:bodyPr/>
        <a:lstStyle/>
        <a:p>
          <a:endParaRPr lang="en-US"/>
        </a:p>
      </dgm:t>
    </dgm:pt>
    <dgm:pt modelId="{30D1E3BF-5BFF-4869-A14E-321876D5EED0}" type="pres">
      <dgm:prSet presAssocID="{92C7F6F2-7FCB-4CFC-A7EA-CA6176E2AD46}" presName="parentText" presStyleLbl="node1" presStyleIdx="3" presStyleCnt="4" custLinFactX="-38431" custLinFactNeighborX="-100000" custLinFactNeighborY="1026">
        <dgm:presLayoutVars>
          <dgm:chMax val="1"/>
          <dgm:bulletEnabled val="1"/>
        </dgm:presLayoutVars>
      </dgm:prSet>
      <dgm:spPr>
        <a:prstGeom prst="ellipse">
          <a:avLst/>
        </a:prstGeom>
      </dgm:spPr>
      <dgm:t>
        <a:bodyPr/>
        <a:lstStyle/>
        <a:p>
          <a:endParaRPr lang="en-US"/>
        </a:p>
      </dgm:t>
    </dgm:pt>
  </dgm:ptLst>
  <dgm:cxnLst>
    <dgm:cxn modelId="{009DD7BE-9079-4E90-A064-FADB0925BE23}" srcId="{1459E499-5F34-465E-9B60-902BE351316D}" destId="{A2C320E2-8686-496A-9DAE-0C9A01338B9B}" srcOrd="0" destOrd="0" parTransId="{7D62C974-F3B5-45B5-A3A1-771956C1A4CD}" sibTransId="{C7A177D9-3DFC-454B-9BA8-8FA56740D4F9}"/>
    <dgm:cxn modelId="{44C224E7-4767-4970-992A-71CD192164A5}" type="presOf" srcId="{A2C320E2-8686-496A-9DAE-0C9A01338B9B}" destId="{61B2ECC7-C0B6-458A-85A1-7668ADDC7E66}" srcOrd="0" destOrd="0" presId="urn:microsoft.com/office/officeart/2005/8/layout/hProcess6"/>
    <dgm:cxn modelId="{0CE96975-5876-4FA2-8384-D8AB8719A82B}" type="presOf" srcId="{2798D3E8-B34A-48A4-9DB2-9D4295E74085}" destId="{2F7B61BE-BAFB-4FD2-B16F-FD097E659E52}" srcOrd="0" destOrd="0" presId="urn:microsoft.com/office/officeart/2005/8/layout/hProcess6"/>
    <dgm:cxn modelId="{7965C03A-53C4-4910-8C6A-B3AE40CE1EEF}" type="presOf" srcId="{3671DAF9-E7C3-4566-8779-D88ADB9550CF}" destId="{766F30F4-A8E7-46F1-B910-CE71E6F6E0D6}" srcOrd="1" destOrd="0" presId="urn:microsoft.com/office/officeart/2005/8/layout/hProcess6"/>
    <dgm:cxn modelId="{D381579E-13D6-401D-8BF2-1296C9EB8C66}" type="presOf" srcId="{F0A93B43-3947-444F-AF4B-50EF594D48EB}" destId="{D8152AA2-D700-450C-B2C3-444374E1ECDA}" srcOrd="0" destOrd="0" presId="urn:microsoft.com/office/officeart/2005/8/layout/hProcess6"/>
    <dgm:cxn modelId="{5EBA3EEB-DA56-45A0-9F04-6978269453DD}" type="presOf" srcId="{0BBB0941-B9C2-4B6D-9B3E-052151E1C251}" destId="{D641F83D-860E-46AB-993E-9B9952155057}" srcOrd="0" destOrd="0" presId="urn:microsoft.com/office/officeart/2005/8/layout/hProcess6"/>
    <dgm:cxn modelId="{438DBB94-D5EF-4DC1-8C90-083F946E7469}" srcId="{F0A93B43-3947-444F-AF4B-50EF594D48EB}" destId="{100BB1A6-B3EA-4CE1-BBF2-6C575C4D003A}" srcOrd="0" destOrd="0" parTransId="{566B0003-BDD5-4C56-885C-40116A26FA05}" sibTransId="{D62ACC72-B870-4663-BC6D-5BE17D17FAE9}"/>
    <dgm:cxn modelId="{64AC6A2B-62FA-4BCE-9D23-44209DD590EE}" type="presOf" srcId="{92C7F6F2-7FCB-4CFC-A7EA-CA6176E2AD46}" destId="{30D1E3BF-5BFF-4869-A14E-321876D5EED0}" srcOrd="0" destOrd="0" presId="urn:microsoft.com/office/officeart/2005/8/layout/hProcess6"/>
    <dgm:cxn modelId="{8615973F-015C-467E-A2B2-25850F465856}" type="presOf" srcId="{E750E9AB-71AF-4E09-9B3C-A2C015323346}" destId="{CA6E1B36-7214-4058-A5C6-A10F11F9525E}" srcOrd="0" destOrd="0" presId="urn:microsoft.com/office/officeart/2005/8/layout/hProcess6"/>
    <dgm:cxn modelId="{B7B9AC63-59D7-41E8-8169-701C9EF90AF8}" srcId="{0BBB0941-B9C2-4B6D-9B3E-052151E1C251}" destId="{2798D3E8-B34A-48A4-9DB2-9D4295E74085}" srcOrd="0" destOrd="0" parTransId="{97706091-7928-43FD-AA2D-93B64F5E4712}" sibTransId="{09F832A8-AF6C-4C7C-88DE-278CC11EEAE3}"/>
    <dgm:cxn modelId="{BA7A037C-57DD-4B69-B0B6-E22A97FC8A2B}" srcId="{92C7F6F2-7FCB-4CFC-A7EA-CA6176E2AD46}" destId="{3671DAF9-E7C3-4566-8779-D88ADB9550CF}" srcOrd="0" destOrd="0" parTransId="{58A1A3F9-C439-48DD-B822-068FE4F5FE17}" sibTransId="{1E0E72BF-73CE-4DBB-9D0E-529C0699E2A5}"/>
    <dgm:cxn modelId="{B9DACADA-3747-4733-B873-9CE799F50B92}" srcId="{E750E9AB-71AF-4E09-9B3C-A2C015323346}" destId="{92C7F6F2-7FCB-4CFC-A7EA-CA6176E2AD46}" srcOrd="3" destOrd="0" parTransId="{70F737FE-5683-40CA-8656-198EA65271DA}" sibTransId="{5C687700-47DF-44BF-AEC2-8C3D7D5E983F}"/>
    <dgm:cxn modelId="{E1ACC316-52D0-496B-9C59-FFB19C8C8EE7}" type="presOf" srcId="{1459E499-5F34-465E-9B60-902BE351316D}" destId="{39EC9CEB-DC3B-4340-8FD1-73A30693C1E9}" srcOrd="0" destOrd="0" presId="urn:microsoft.com/office/officeart/2005/8/layout/hProcess6"/>
    <dgm:cxn modelId="{64AB8B7A-1338-4C24-9E04-274955684C3A}" srcId="{E750E9AB-71AF-4E09-9B3C-A2C015323346}" destId="{0BBB0941-B9C2-4B6D-9B3E-052151E1C251}" srcOrd="2" destOrd="0" parTransId="{7DCA5214-89DE-4C4A-A539-22DA02E5A222}" sibTransId="{819DBCE1-08A0-492B-A948-17EF783C408A}"/>
    <dgm:cxn modelId="{81BD7AF9-1756-43C7-B64C-D32AFE0DE7DA}" type="presOf" srcId="{3671DAF9-E7C3-4566-8779-D88ADB9550CF}" destId="{DB91925C-F9F1-4214-985D-85F1A86985E3}" srcOrd="0" destOrd="0" presId="urn:microsoft.com/office/officeart/2005/8/layout/hProcess6"/>
    <dgm:cxn modelId="{722A7E27-B551-4A29-9B7F-69D99B7F3C4C}" srcId="{E750E9AB-71AF-4E09-9B3C-A2C015323346}" destId="{1459E499-5F34-465E-9B60-902BE351316D}" srcOrd="1" destOrd="0" parTransId="{F1114F3E-8FF4-423A-A917-A28FF9FC6D1C}" sibTransId="{27D3EB98-23C5-4631-A50D-E02547F13AD7}"/>
    <dgm:cxn modelId="{91DD2BDF-0785-4A0E-A3C4-649EA908B502}" srcId="{E750E9AB-71AF-4E09-9B3C-A2C015323346}" destId="{F0A93B43-3947-444F-AF4B-50EF594D48EB}" srcOrd="0" destOrd="0" parTransId="{DAE11771-3924-42E2-AB01-A184F647F354}" sibTransId="{965EC4D0-5760-43F9-BCDE-BE0800907967}"/>
    <dgm:cxn modelId="{E9B03E9F-2BBE-4249-AC72-F31DDC2B7A06}" type="presOf" srcId="{A2C320E2-8686-496A-9DAE-0C9A01338B9B}" destId="{ACC57C14-2950-4DBE-B45A-D597A7FCF810}" srcOrd="1" destOrd="0" presId="urn:microsoft.com/office/officeart/2005/8/layout/hProcess6"/>
    <dgm:cxn modelId="{97C7EB10-C33B-42BA-8269-206779979F56}" type="presOf" srcId="{100BB1A6-B3EA-4CE1-BBF2-6C575C4D003A}" destId="{71BB01EF-C5AF-4C3E-AFD6-AA683A6D27DB}" srcOrd="1" destOrd="0" presId="urn:microsoft.com/office/officeart/2005/8/layout/hProcess6"/>
    <dgm:cxn modelId="{FFC77813-5E06-401D-A3CE-143FABC291AE}" type="presOf" srcId="{2798D3E8-B34A-48A4-9DB2-9D4295E74085}" destId="{D74AFB69-8EC0-4050-8105-ABD4CDD6F96E}" srcOrd="1" destOrd="0" presId="urn:microsoft.com/office/officeart/2005/8/layout/hProcess6"/>
    <dgm:cxn modelId="{4CB5E82E-C29B-42AB-B9C4-8D62066702A0}" type="presOf" srcId="{100BB1A6-B3EA-4CE1-BBF2-6C575C4D003A}" destId="{713D5B15-E1C9-4F09-8F74-02661DD0C211}" srcOrd="0" destOrd="0" presId="urn:microsoft.com/office/officeart/2005/8/layout/hProcess6"/>
    <dgm:cxn modelId="{AF1986E0-5451-4BFE-B3E5-2EDA027F2A66}" type="presParOf" srcId="{CA6E1B36-7214-4058-A5C6-A10F11F9525E}" destId="{50EF04CD-9C48-4CBE-9C0D-D1428740BFDE}" srcOrd="0" destOrd="0" presId="urn:microsoft.com/office/officeart/2005/8/layout/hProcess6"/>
    <dgm:cxn modelId="{D24D5600-9753-4482-8BA8-EC8B0776E208}" type="presParOf" srcId="{50EF04CD-9C48-4CBE-9C0D-D1428740BFDE}" destId="{49DE391D-AE8D-4124-B8A5-1EABF61F6B76}" srcOrd="0" destOrd="0" presId="urn:microsoft.com/office/officeart/2005/8/layout/hProcess6"/>
    <dgm:cxn modelId="{F70A5232-5FD3-4C51-AC2B-5D196517795F}" type="presParOf" srcId="{50EF04CD-9C48-4CBE-9C0D-D1428740BFDE}" destId="{713D5B15-E1C9-4F09-8F74-02661DD0C211}" srcOrd="1" destOrd="0" presId="urn:microsoft.com/office/officeart/2005/8/layout/hProcess6"/>
    <dgm:cxn modelId="{5D2F2981-C53C-4C94-A133-B83DCA050E36}" type="presParOf" srcId="{50EF04CD-9C48-4CBE-9C0D-D1428740BFDE}" destId="{71BB01EF-C5AF-4C3E-AFD6-AA683A6D27DB}" srcOrd="2" destOrd="0" presId="urn:microsoft.com/office/officeart/2005/8/layout/hProcess6"/>
    <dgm:cxn modelId="{4C9BB93E-449E-4C77-9C34-30A105B51ED0}" type="presParOf" srcId="{50EF04CD-9C48-4CBE-9C0D-D1428740BFDE}" destId="{D8152AA2-D700-450C-B2C3-444374E1ECDA}" srcOrd="3" destOrd="0" presId="urn:microsoft.com/office/officeart/2005/8/layout/hProcess6"/>
    <dgm:cxn modelId="{1C4D46FE-0DC7-477A-A358-13E3BFF9974A}" type="presParOf" srcId="{CA6E1B36-7214-4058-A5C6-A10F11F9525E}" destId="{27AF1CF5-BFAE-4979-8080-E930DE367148}" srcOrd="1" destOrd="0" presId="urn:microsoft.com/office/officeart/2005/8/layout/hProcess6"/>
    <dgm:cxn modelId="{223100E1-E956-4A46-BCAD-D67A9F590181}" type="presParOf" srcId="{CA6E1B36-7214-4058-A5C6-A10F11F9525E}" destId="{7DE39C0B-CC2C-4911-9F1F-84FF458FE9DD}" srcOrd="2" destOrd="0" presId="urn:microsoft.com/office/officeart/2005/8/layout/hProcess6"/>
    <dgm:cxn modelId="{9477A5D8-5FD9-46F6-BF55-F7D1F9B29B46}" type="presParOf" srcId="{7DE39C0B-CC2C-4911-9F1F-84FF458FE9DD}" destId="{47BA22C4-DAD5-483B-A51F-8A82C7380A6A}" srcOrd="0" destOrd="0" presId="urn:microsoft.com/office/officeart/2005/8/layout/hProcess6"/>
    <dgm:cxn modelId="{8213D502-1B43-4344-A8E3-753A0E9EF1F0}" type="presParOf" srcId="{7DE39C0B-CC2C-4911-9F1F-84FF458FE9DD}" destId="{61B2ECC7-C0B6-458A-85A1-7668ADDC7E66}" srcOrd="1" destOrd="0" presId="urn:microsoft.com/office/officeart/2005/8/layout/hProcess6"/>
    <dgm:cxn modelId="{5AA35185-C3CB-4859-BCEB-DD5EB09511F0}" type="presParOf" srcId="{7DE39C0B-CC2C-4911-9F1F-84FF458FE9DD}" destId="{ACC57C14-2950-4DBE-B45A-D597A7FCF810}" srcOrd="2" destOrd="0" presId="urn:microsoft.com/office/officeart/2005/8/layout/hProcess6"/>
    <dgm:cxn modelId="{0544F7EA-05AB-465B-B2C0-46D8C69FAF09}" type="presParOf" srcId="{7DE39C0B-CC2C-4911-9F1F-84FF458FE9DD}" destId="{39EC9CEB-DC3B-4340-8FD1-73A30693C1E9}" srcOrd="3" destOrd="0" presId="urn:microsoft.com/office/officeart/2005/8/layout/hProcess6"/>
    <dgm:cxn modelId="{26ED3627-F766-4F6C-AC38-5125D60F373D}" type="presParOf" srcId="{CA6E1B36-7214-4058-A5C6-A10F11F9525E}" destId="{223BC65A-A41B-43B8-9301-73E8ABA2D621}" srcOrd="3" destOrd="0" presId="urn:microsoft.com/office/officeart/2005/8/layout/hProcess6"/>
    <dgm:cxn modelId="{828044AB-E2B8-40C5-BD0B-D2498DF86B85}" type="presParOf" srcId="{CA6E1B36-7214-4058-A5C6-A10F11F9525E}" destId="{EDFA1617-648E-4AAE-A1A0-876194D861AF}" srcOrd="4" destOrd="0" presId="urn:microsoft.com/office/officeart/2005/8/layout/hProcess6"/>
    <dgm:cxn modelId="{4044F910-7417-4E9A-AF0D-2AED9DCB1794}" type="presParOf" srcId="{EDFA1617-648E-4AAE-A1A0-876194D861AF}" destId="{4DFE89C3-FB0B-4D6B-A89B-D6502E85891D}" srcOrd="0" destOrd="0" presId="urn:microsoft.com/office/officeart/2005/8/layout/hProcess6"/>
    <dgm:cxn modelId="{DABEF0AB-3821-451D-B389-5EB3465012D3}" type="presParOf" srcId="{EDFA1617-648E-4AAE-A1A0-876194D861AF}" destId="{2F7B61BE-BAFB-4FD2-B16F-FD097E659E52}" srcOrd="1" destOrd="0" presId="urn:microsoft.com/office/officeart/2005/8/layout/hProcess6"/>
    <dgm:cxn modelId="{C574C28C-2FE7-4055-A358-14B6CCC1066B}" type="presParOf" srcId="{EDFA1617-648E-4AAE-A1A0-876194D861AF}" destId="{D74AFB69-8EC0-4050-8105-ABD4CDD6F96E}" srcOrd="2" destOrd="0" presId="urn:microsoft.com/office/officeart/2005/8/layout/hProcess6"/>
    <dgm:cxn modelId="{48C9B8DE-D6AF-4D83-9E62-65632C85B489}" type="presParOf" srcId="{EDFA1617-648E-4AAE-A1A0-876194D861AF}" destId="{D641F83D-860E-46AB-993E-9B9952155057}" srcOrd="3" destOrd="0" presId="urn:microsoft.com/office/officeart/2005/8/layout/hProcess6"/>
    <dgm:cxn modelId="{863C62AB-F94A-4DAA-93AE-A407834C5180}" type="presParOf" srcId="{CA6E1B36-7214-4058-A5C6-A10F11F9525E}" destId="{705CF7E5-6323-4B05-8D24-101CFA36A649}" srcOrd="5" destOrd="0" presId="urn:microsoft.com/office/officeart/2005/8/layout/hProcess6"/>
    <dgm:cxn modelId="{8BAA42BE-1E6F-4EB1-9E52-93679EE244C2}" type="presParOf" srcId="{CA6E1B36-7214-4058-A5C6-A10F11F9525E}" destId="{733AE3FA-ECC4-45CD-91D9-96C87931D8F0}" srcOrd="6" destOrd="0" presId="urn:microsoft.com/office/officeart/2005/8/layout/hProcess6"/>
    <dgm:cxn modelId="{C0F1F261-6CE9-4536-87C2-578B70FD66C7}" type="presParOf" srcId="{733AE3FA-ECC4-45CD-91D9-96C87931D8F0}" destId="{42CD1838-0072-41A5-9F8E-D86889E86E12}" srcOrd="0" destOrd="0" presId="urn:microsoft.com/office/officeart/2005/8/layout/hProcess6"/>
    <dgm:cxn modelId="{1DD22F87-3A9D-4960-84D0-57C9DD2C2B49}" type="presParOf" srcId="{733AE3FA-ECC4-45CD-91D9-96C87931D8F0}" destId="{DB91925C-F9F1-4214-985D-85F1A86985E3}" srcOrd="1" destOrd="0" presId="urn:microsoft.com/office/officeart/2005/8/layout/hProcess6"/>
    <dgm:cxn modelId="{67E1821E-C98C-431A-8CE4-8552FA54E319}" type="presParOf" srcId="{733AE3FA-ECC4-45CD-91D9-96C87931D8F0}" destId="{766F30F4-A8E7-46F1-B910-CE71E6F6E0D6}" srcOrd="2" destOrd="0" presId="urn:microsoft.com/office/officeart/2005/8/layout/hProcess6"/>
    <dgm:cxn modelId="{9EFA731E-E9D1-4F40-8F1E-A9926EB68EC5}" type="presParOf" srcId="{733AE3FA-ECC4-45CD-91D9-96C87931D8F0}" destId="{30D1E3BF-5BFF-4869-A14E-321876D5EED0}"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366AE8-1A34-4403-9714-A4AFA43CAC45}" type="doc">
      <dgm:prSet loTypeId="urn:microsoft.com/office/officeart/2005/8/layout/hProcess9" loCatId="process" qsTypeId="urn:microsoft.com/office/officeart/2005/8/quickstyle/3d7" qsCatId="3D" csTypeId="urn:microsoft.com/office/officeart/2005/8/colors/colorful1#4" csCatId="colorful" phldr="1"/>
      <dgm:spPr/>
      <dgm:t>
        <a:bodyPr/>
        <a:lstStyle/>
        <a:p>
          <a:endParaRPr lang="en-US"/>
        </a:p>
      </dgm:t>
    </dgm:pt>
    <dgm:pt modelId="{9BAE3C58-DA62-4174-9F82-12A313754310}">
      <dgm:prSet phldrT="[Text]" custT="1"/>
      <dgm:spPr/>
      <dgm:t>
        <a:bodyPr/>
        <a:lstStyle/>
        <a:p>
          <a:pPr marL="236538" indent="0"/>
          <a:r>
            <a:rPr lang="mn-MN" sz="1400" b="1" dirty="0" smtClean="0">
              <a:latin typeface="Segoe UI Light" panose="020B0502040204020203" pitchFamily="34" charset="0"/>
              <a:cs typeface="Segoe UI Light" panose="020B0502040204020203" pitchFamily="34" charset="0"/>
            </a:rPr>
            <a:t>Асуудлын мод нь гол асуудлын шалтгаан, үр нөлөөг тодруулна</a:t>
          </a:r>
          <a:endParaRPr lang="en-US" sz="1400" b="1" dirty="0">
            <a:latin typeface="Segoe UI Light" panose="020B0502040204020203" pitchFamily="34" charset="0"/>
            <a:cs typeface="Segoe UI Light" panose="020B0502040204020203" pitchFamily="34" charset="0"/>
          </a:endParaRPr>
        </a:p>
      </dgm:t>
    </dgm:pt>
    <dgm:pt modelId="{A45F545F-8201-489D-9F1B-7CD57545948E}" type="parTrans" cxnId="{B01B5471-286A-4FEA-A6DF-B2084D936A81}">
      <dgm:prSet/>
      <dgm:spPr/>
      <dgm:t>
        <a:bodyPr/>
        <a:lstStyle/>
        <a:p>
          <a:endParaRPr lang="en-US" sz="3200"/>
        </a:p>
      </dgm:t>
    </dgm:pt>
    <dgm:pt modelId="{2C6F8627-66F7-45BD-8B7D-B64716A6F774}" type="sibTrans" cxnId="{B01B5471-286A-4FEA-A6DF-B2084D936A81}">
      <dgm:prSet/>
      <dgm:spPr/>
      <dgm:t>
        <a:bodyPr/>
        <a:lstStyle/>
        <a:p>
          <a:endParaRPr lang="en-US" sz="3200"/>
        </a:p>
      </dgm:t>
    </dgm:pt>
    <dgm:pt modelId="{0FE02DF7-9750-444D-A153-1D2FB7E02D78}">
      <dgm:prSet phldrT="[Text]" custT="1"/>
      <dgm:spPr>
        <a:solidFill>
          <a:srgbClr val="FF9F9F"/>
        </a:solidFill>
      </dgm:spPr>
      <dgm:t>
        <a:bodyPr/>
        <a:lstStyle/>
        <a:p>
          <a:pPr marL="176213" indent="0"/>
          <a:r>
            <a:rPr lang="mn-MN" sz="1400" b="1" dirty="0" smtClean="0">
              <a:latin typeface="Segoe UI Light" panose="020B0502040204020203" pitchFamily="34" charset="0"/>
              <a:cs typeface="Segoe UI Light" panose="020B0502040204020203" pitchFamily="34" charset="0"/>
            </a:rPr>
            <a:t>Шийдлийн мод нь гол асуудлыг хэрхэн шийдвэрлэх стратегийг тодорхойлно</a:t>
          </a:r>
          <a:endParaRPr lang="en-US" sz="1400" b="1" dirty="0">
            <a:latin typeface="Segoe UI Light" panose="020B0502040204020203" pitchFamily="34" charset="0"/>
            <a:cs typeface="Segoe UI Light" panose="020B0502040204020203" pitchFamily="34" charset="0"/>
          </a:endParaRPr>
        </a:p>
      </dgm:t>
    </dgm:pt>
    <dgm:pt modelId="{34A5C1F7-B0D4-44F0-8368-178F62264491}" type="parTrans" cxnId="{D3C2FB0C-902A-4F68-99D8-B76E7A37C55F}">
      <dgm:prSet/>
      <dgm:spPr/>
      <dgm:t>
        <a:bodyPr/>
        <a:lstStyle/>
        <a:p>
          <a:endParaRPr lang="en-US" sz="3200"/>
        </a:p>
      </dgm:t>
    </dgm:pt>
    <dgm:pt modelId="{4F29BA69-D2F8-4215-9967-1A0D5F0D893D}" type="sibTrans" cxnId="{D3C2FB0C-902A-4F68-99D8-B76E7A37C55F}">
      <dgm:prSet/>
      <dgm:spPr/>
      <dgm:t>
        <a:bodyPr/>
        <a:lstStyle/>
        <a:p>
          <a:endParaRPr lang="en-US" sz="3200"/>
        </a:p>
      </dgm:t>
    </dgm:pt>
    <dgm:pt modelId="{BF4B77C2-EEA3-4507-BD79-57731309FC27}">
      <dgm:prSet phldrT="[Text]" custT="1"/>
      <dgm:spPr>
        <a:solidFill>
          <a:srgbClr val="FFC000"/>
        </a:solidFill>
      </dgm:spPr>
      <dgm:t>
        <a:bodyPr/>
        <a:lstStyle/>
        <a:p>
          <a:pPr marL="236538" indent="0"/>
          <a:r>
            <a:rPr lang="mn-MN" sz="1200" b="1" dirty="0" smtClean="0">
              <a:latin typeface="Segoe UI Light" panose="020B0502040204020203" pitchFamily="34" charset="0"/>
              <a:cs typeface="Segoe UI Light" panose="020B0502040204020203" pitchFamily="34" charset="0"/>
            </a:rPr>
            <a:t>Матриц нь баг, сум, иргэдийн хувьд тулгамдсан асуудлыг тодорхойлох, ач холбогдлоор нь эрэмбэлэхэд тусална</a:t>
          </a:r>
          <a:endParaRPr lang="en-US" sz="1200" b="1" dirty="0">
            <a:latin typeface="Segoe UI Light" panose="020B0502040204020203" pitchFamily="34" charset="0"/>
            <a:cs typeface="Segoe UI Light" panose="020B0502040204020203" pitchFamily="34" charset="0"/>
          </a:endParaRPr>
        </a:p>
      </dgm:t>
    </dgm:pt>
    <dgm:pt modelId="{777E96F0-14E4-436E-8ECF-676F862AA10B}" type="parTrans" cxnId="{709F8A54-1546-443E-96AF-2607118097EE}">
      <dgm:prSet/>
      <dgm:spPr/>
      <dgm:t>
        <a:bodyPr/>
        <a:lstStyle/>
        <a:p>
          <a:endParaRPr lang="en-US" sz="3200"/>
        </a:p>
      </dgm:t>
    </dgm:pt>
    <dgm:pt modelId="{53275483-4C45-40F7-A353-F31274DBA260}" type="sibTrans" cxnId="{709F8A54-1546-443E-96AF-2607118097EE}">
      <dgm:prSet/>
      <dgm:spPr/>
      <dgm:t>
        <a:bodyPr/>
        <a:lstStyle/>
        <a:p>
          <a:endParaRPr lang="en-US" sz="3200"/>
        </a:p>
      </dgm:t>
    </dgm:pt>
    <dgm:pt modelId="{6641660F-F041-4327-ABE4-F7E7A2EF1304}" type="pres">
      <dgm:prSet presAssocID="{E5366AE8-1A34-4403-9714-A4AFA43CAC45}" presName="CompostProcess" presStyleCnt="0">
        <dgm:presLayoutVars>
          <dgm:dir/>
          <dgm:resizeHandles val="exact"/>
        </dgm:presLayoutVars>
      </dgm:prSet>
      <dgm:spPr/>
      <dgm:t>
        <a:bodyPr/>
        <a:lstStyle/>
        <a:p>
          <a:endParaRPr lang="en-US"/>
        </a:p>
      </dgm:t>
    </dgm:pt>
    <dgm:pt modelId="{DE54FC0E-F584-4960-A474-75D5C2275648}" type="pres">
      <dgm:prSet presAssocID="{E5366AE8-1A34-4403-9714-A4AFA43CAC45}" presName="arrow" presStyleLbl="bgShp" presStyleIdx="0" presStyleCnt="1"/>
      <dgm:spPr>
        <a:sp3d z="-161800" extrusionH="600" contourW="3000">
          <a:bevelT w="48600" h="18600"/>
          <a:bevelB w="48600" h="8600" prst="relaxedInset"/>
        </a:sp3d>
      </dgm:spPr>
      <dgm:t>
        <a:bodyPr/>
        <a:lstStyle/>
        <a:p>
          <a:endParaRPr lang="en-US"/>
        </a:p>
      </dgm:t>
    </dgm:pt>
    <dgm:pt modelId="{E6409ADF-E528-4AC9-AE8F-97A6A4B9EFC1}" type="pres">
      <dgm:prSet presAssocID="{E5366AE8-1A34-4403-9714-A4AFA43CAC45}" presName="linearProcess" presStyleCnt="0"/>
      <dgm:spPr/>
      <dgm:t>
        <a:bodyPr/>
        <a:lstStyle/>
        <a:p>
          <a:endParaRPr lang="en-US"/>
        </a:p>
      </dgm:t>
    </dgm:pt>
    <dgm:pt modelId="{62C8AE93-5502-447D-9B57-E0BA72FB222B}" type="pres">
      <dgm:prSet presAssocID="{BF4B77C2-EEA3-4507-BD79-57731309FC27}" presName="textNode" presStyleLbl="node1" presStyleIdx="0" presStyleCnt="3">
        <dgm:presLayoutVars>
          <dgm:bulletEnabled val="1"/>
        </dgm:presLayoutVars>
      </dgm:prSet>
      <dgm:spPr/>
      <dgm:t>
        <a:bodyPr/>
        <a:lstStyle/>
        <a:p>
          <a:endParaRPr lang="en-US"/>
        </a:p>
      </dgm:t>
    </dgm:pt>
    <dgm:pt modelId="{36387EF0-EF27-45A0-BDFF-A3733B01502C}" type="pres">
      <dgm:prSet presAssocID="{53275483-4C45-40F7-A353-F31274DBA260}" presName="sibTrans" presStyleCnt="0"/>
      <dgm:spPr/>
      <dgm:t>
        <a:bodyPr/>
        <a:lstStyle/>
        <a:p>
          <a:endParaRPr lang="en-US"/>
        </a:p>
      </dgm:t>
    </dgm:pt>
    <dgm:pt modelId="{C345277A-BC17-4E8F-9A0E-4EFAF560E373}" type="pres">
      <dgm:prSet presAssocID="{9BAE3C58-DA62-4174-9F82-12A313754310}" presName="textNode" presStyleLbl="node1" presStyleIdx="1" presStyleCnt="3">
        <dgm:presLayoutVars>
          <dgm:bulletEnabled val="1"/>
        </dgm:presLayoutVars>
      </dgm:prSet>
      <dgm:spPr/>
      <dgm:t>
        <a:bodyPr/>
        <a:lstStyle/>
        <a:p>
          <a:endParaRPr lang="en-US"/>
        </a:p>
      </dgm:t>
    </dgm:pt>
    <dgm:pt modelId="{C09CBE71-B651-4072-87F1-F3ED08A4E9D7}" type="pres">
      <dgm:prSet presAssocID="{2C6F8627-66F7-45BD-8B7D-B64716A6F774}" presName="sibTrans" presStyleCnt="0"/>
      <dgm:spPr/>
      <dgm:t>
        <a:bodyPr/>
        <a:lstStyle/>
        <a:p>
          <a:endParaRPr lang="en-US"/>
        </a:p>
      </dgm:t>
    </dgm:pt>
    <dgm:pt modelId="{5D0D2E78-2EE3-4B59-A14B-AFE7E7C159AC}" type="pres">
      <dgm:prSet presAssocID="{0FE02DF7-9750-444D-A153-1D2FB7E02D78}" presName="textNode" presStyleLbl="node1" presStyleIdx="2" presStyleCnt="3">
        <dgm:presLayoutVars>
          <dgm:bulletEnabled val="1"/>
        </dgm:presLayoutVars>
      </dgm:prSet>
      <dgm:spPr/>
      <dgm:t>
        <a:bodyPr/>
        <a:lstStyle/>
        <a:p>
          <a:endParaRPr lang="en-US"/>
        </a:p>
      </dgm:t>
    </dgm:pt>
  </dgm:ptLst>
  <dgm:cxnLst>
    <dgm:cxn modelId="{B01B5471-286A-4FEA-A6DF-B2084D936A81}" srcId="{E5366AE8-1A34-4403-9714-A4AFA43CAC45}" destId="{9BAE3C58-DA62-4174-9F82-12A313754310}" srcOrd="1" destOrd="0" parTransId="{A45F545F-8201-489D-9F1B-7CD57545948E}" sibTransId="{2C6F8627-66F7-45BD-8B7D-B64716A6F774}"/>
    <dgm:cxn modelId="{3780ACC2-D9ED-4DE5-B43A-0F26C05F64C0}" type="presOf" srcId="{E5366AE8-1A34-4403-9714-A4AFA43CAC45}" destId="{6641660F-F041-4327-ABE4-F7E7A2EF1304}" srcOrd="0" destOrd="0" presId="urn:microsoft.com/office/officeart/2005/8/layout/hProcess9"/>
    <dgm:cxn modelId="{C93F8F02-9FDD-4A1C-8F95-E638817724BC}" type="presOf" srcId="{9BAE3C58-DA62-4174-9F82-12A313754310}" destId="{C345277A-BC17-4E8F-9A0E-4EFAF560E373}" srcOrd="0" destOrd="0" presId="urn:microsoft.com/office/officeart/2005/8/layout/hProcess9"/>
    <dgm:cxn modelId="{709F8A54-1546-443E-96AF-2607118097EE}" srcId="{E5366AE8-1A34-4403-9714-A4AFA43CAC45}" destId="{BF4B77C2-EEA3-4507-BD79-57731309FC27}" srcOrd="0" destOrd="0" parTransId="{777E96F0-14E4-436E-8ECF-676F862AA10B}" sibTransId="{53275483-4C45-40F7-A353-F31274DBA260}"/>
    <dgm:cxn modelId="{DB3095B2-6555-4BDF-9779-3D198F8FD2E4}" type="presOf" srcId="{0FE02DF7-9750-444D-A153-1D2FB7E02D78}" destId="{5D0D2E78-2EE3-4B59-A14B-AFE7E7C159AC}" srcOrd="0" destOrd="0" presId="urn:microsoft.com/office/officeart/2005/8/layout/hProcess9"/>
    <dgm:cxn modelId="{4601BBAD-A484-4F02-9FC7-C2393674F09D}" type="presOf" srcId="{BF4B77C2-EEA3-4507-BD79-57731309FC27}" destId="{62C8AE93-5502-447D-9B57-E0BA72FB222B}" srcOrd="0" destOrd="0" presId="urn:microsoft.com/office/officeart/2005/8/layout/hProcess9"/>
    <dgm:cxn modelId="{D3C2FB0C-902A-4F68-99D8-B76E7A37C55F}" srcId="{E5366AE8-1A34-4403-9714-A4AFA43CAC45}" destId="{0FE02DF7-9750-444D-A153-1D2FB7E02D78}" srcOrd="2" destOrd="0" parTransId="{34A5C1F7-B0D4-44F0-8368-178F62264491}" sibTransId="{4F29BA69-D2F8-4215-9967-1A0D5F0D893D}"/>
    <dgm:cxn modelId="{6953409E-4671-41C5-BA67-13CEDCD53583}" type="presParOf" srcId="{6641660F-F041-4327-ABE4-F7E7A2EF1304}" destId="{DE54FC0E-F584-4960-A474-75D5C2275648}" srcOrd="0" destOrd="0" presId="urn:microsoft.com/office/officeart/2005/8/layout/hProcess9"/>
    <dgm:cxn modelId="{BA2E7B52-0E91-48C2-88EB-CBAB785690A7}" type="presParOf" srcId="{6641660F-F041-4327-ABE4-F7E7A2EF1304}" destId="{E6409ADF-E528-4AC9-AE8F-97A6A4B9EFC1}" srcOrd="1" destOrd="0" presId="urn:microsoft.com/office/officeart/2005/8/layout/hProcess9"/>
    <dgm:cxn modelId="{6D8E91AD-B699-4F3E-B4C4-02D97BC963AA}" type="presParOf" srcId="{E6409ADF-E528-4AC9-AE8F-97A6A4B9EFC1}" destId="{62C8AE93-5502-447D-9B57-E0BA72FB222B}" srcOrd="0" destOrd="0" presId="urn:microsoft.com/office/officeart/2005/8/layout/hProcess9"/>
    <dgm:cxn modelId="{37027BB9-A626-463E-8CB8-CD3777BF0E13}" type="presParOf" srcId="{E6409ADF-E528-4AC9-AE8F-97A6A4B9EFC1}" destId="{36387EF0-EF27-45A0-BDFF-A3733B01502C}" srcOrd="1" destOrd="0" presId="urn:microsoft.com/office/officeart/2005/8/layout/hProcess9"/>
    <dgm:cxn modelId="{BE0982A5-838C-4A5E-BDAD-1FF1F614F107}" type="presParOf" srcId="{E6409ADF-E528-4AC9-AE8F-97A6A4B9EFC1}" destId="{C345277A-BC17-4E8F-9A0E-4EFAF560E373}" srcOrd="2" destOrd="0" presId="urn:microsoft.com/office/officeart/2005/8/layout/hProcess9"/>
    <dgm:cxn modelId="{6C1685F4-9D4D-424A-B851-84A6C5840CAE}" type="presParOf" srcId="{E6409ADF-E528-4AC9-AE8F-97A6A4B9EFC1}" destId="{C09CBE71-B651-4072-87F1-F3ED08A4E9D7}" srcOrd="3" destOrd="0" presId="urn:microsoft.com/office/officeart/2005/8/layout/hProcess9"/>
    <dgm:cxn modelId="{573847B0-29BF-4019-9795-6FE91550DDD8}" type="presParOf" srcId="{E6409ADF-E528-4AC9-AE8F-97A6A4B9EFC1}" destId="{5D0D2E78-2EE3-4B59-A14B-AFE7E7C159A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34CA16-3239-4BD9-9DAF-2F03F6E43468}" type="doc">
      <dgm:prSet loTypeId="urn:microsoft.com/office/officeart/2005/8/layout/target1" loCatId="relationship" qsTypeId="urn:microsoft.com/office/officeart/2005/8/quickstyle/simple1" qsCatId="simple" csTypeId="urn:microsoft.com/office/officeart/2005/8/colors/colorful5" csCatId="colorful" phldr="1"/>
      <dgm:spPr/>
    </dgm:pt>
    <dgm:pt modelId="{A298BE20-C5BE-4BA0-AE89-427F1636D74F}">
      <dgm:prSet phldrT="[Text]" custT="1"/>
      <dgm:spPr/>
      <dgm:t>
        <a:bodyPr/>
        <a:lstStyle/>
        <a:p>
          <a:r>
            <a:rPr lang="en-US" sz="1400" dirty="0" smtClean="0"/>
            <a:t>1.</a:t>
          </a:r>
          <a:r>
            <a:rPr lang="mn-MN" sz="1400" dirty="0" smtClean="0"/>
            <a:t>Иргэн төвтэй байх</a:t>
          </a:r>
          <a:endParaRPr lang="en-US" sz="1400" dirty="0"/>
        </a:p>
      </dgm:t>
    </dgm:pt>
    <dgm:pt modelId="{20121655-A177-43EF-817C-66BABA322DFB}" type="parTrans" cxnId="{25B3998A-3650-426A-A343-8123AA9E7AE2}">
      <dgm:prSet/>
      <dgm:spPr/>
      <dgm:t>
        <a:bodyPr/>
        <a:lstStyle/>
        <a:p>
          <a:endParaRPr lang="en-US"/>
        </a:p>
      </dgm:t>
    </dgm:pt>
    <dgm:pt modelId="{68CF1A75-28F0-43A5-A242-094C663543F4}" type="sibTrans" cxnId="{25B3998A-3650-426A-A343-8123AA9E7AE2}">
      <dgm:prSet/>
      <dgm:spPr/>
      <dgm:t>
        <a:bodyPr/>
        <a:lstStyle/>
        <a:p>
          <a:endParaRPr lang="en-US"/>
        </a:p>
      </dgm:t>
    </dgm:pt>
    <dgm:pt modelId="{6DD81A17-8114-4EFF-ACA1-2F400C8139EA}">
      <dgm:prSet phldrT="[Text]" custT="1"/>
      <dgm:spPr/>
      <dgm:t>
        <a:bodyPr/>
        <a:lstStyle/>
        <a:p>
          <a:r>
            <a:rPr lang="en-US" sz="1400" dirty="0" smtClean="0"/>
            <a:t>4.</a:t>
          </a:r>
          <a:r>
            <a:rPr lang="mn-MN" sz="1400" dirty="0" smtClean="0"/>
            <a:t>Саналаа өгөх боломж, сонголт нь тэгш байх</a:t>
          </a:r>
          <a:endParaRPr lang="en-US" sz="1400" dirty="0"/>
        </a:p>
      </dgm:t>
    </dgm:pt>
    <dgm:pt modelId="{E3EF33DA-E1CA-4E33-9B9D-80D158DCF3A8}" type="parTrans" cxnId="{B5681C82-8B68-4820-8427-A811CDCD565C}">
      <dgm:prSet/>
      <dgm:spPr/>
      <dgm:t>
        <a:bodyPr/>
        <a:lstStyle/>
        <a:p>
          <a:endParaRPr lang="en-US"/>
        </a:p>
      </dgm:t>
    </dgm:pt>
    <dgm:pt modelId="{D06107EB-895C-4062-83FF-253D4B055274}" type="sibTrans" cxnId="{B5681C82-8B68-4820-8427-A811CDCD565C}">
      <dgm:prSet/>
      <dgm:spPr/>
      <dgm:t>
        <a:bodyPr/>
        <a:lstStyle/>
        <a:p>
          <a:endParaRPr lang="en-US"/>
        </a:p>
      </dgm:t>
    </dgm:pt>
    <dgm:pt modelId="{DB14BA8C-CF42-44B2-A5C6-AD3646762D45}">
      <dgm:prSet phldrT="[Text]" custT="1"/>
      <dgm:spPr/>
      <dgm:t>
        <a:bodyPr/>
        <a:lstStyle/>
        <a:p>
          <a:r>
            <a:rPr lang="en-US" sz="1400" dirty="0" smtClean="0"/>
            <a:t>5.</a:t>
          </a:r>
          <a:r>
            <a:rPr lang="mn-MN" sz="1400" dirty="0" smtClean="0"/>
            <a:t>Шинийг санаачлагч, тасралтгүй хөгжил</a:t>
          </a:r>
          <a:endParaRPr lang="en-US" sz="1400" dirty="0"/>
        </a:p>
      </dgm:t>
    </dgm:pt>
    <dgm:pt modelId="{96EE8F40-8526-49A6-A75E-A0FD2BB1D719}" type="parTrans" cxnId="{37B14B91-F81B-4DA5-87E4-2564F098F5B0}">
      <dgm:prSet/>
      <dgm:spPr/>
      <dgm:t>
        <a:bodyPr/>
        <a:lstStyle/>
        <a:p>
          <a:endParaRPr lang="en-US"/>
        </a:p>
      </dgm:t>
    </dgm:pt>
    <dgm:pt modelId="{B77C2811-EAD9-407C-A863-AFEB2C070AEA}" type="sibTrans" cxnId="{37B14B91-F81B-4DA5-87E4-2564F098F5B0}">
      <dgm:prSet/>
      <dgm:spPr/>
      <dgm:t>
        <a:bodyPr/>
        <a:lstStyle/>
        <a:p>
          <a:endParaRPr lang="en-US"/>
        </a:p>
      </dgm:t>
    </dgm:pt>
    <dgm:pt modelId="{8568DAD8-D29D-43DB-9883-A71EAD5A60DE}">
      <dgm:prSet custT="1"/>
      <dgm:spPr/>
      <dgm:t>
        <a:bodyPr/>
        <a:lstStyle/>
        <a:p>
          <a:r>
            <a:rPr lang="en-US" sz="1400" dirty="0" smtClean="0"/>
            <a:t>2.</a:t>
          </a:r>
          <a:r>
            <a:rPr lang="mn-MN" sz="1400" dirty="0" smtClean="0"/>
            <a:t>Хамтын ажиллагаа, иргэдийн оролцоо </a:t>
          </a:r>
          <a:endParaRPr lang="en-US" sz="1400" dirty="0"/>
        </a:p>
      </dgm:t>
    </dgm:pt>
    <dgm:pt modelId="{1F4D3411-C871-46C6-B849-7AE8D4BAC4D4}" type="parTrans" cxnId="{CDE9782B-F6D3-44BB-B074-60EB4C197AEE}">
      <dgm:prSet/>
      <dgm:spPr/>
      <dgm:t>
        <a:bodyPr/>
        <a:lstStyle/>
        <a:p>
          <a:endParaRPr lang="en-US"/>
        </a:p>
      </dgm:t>
    </dgm:pt>
    <dgm:pt modelId="{D50CFA2A-2FD1-4FDA-99BC-6DE751893F19}" type="sibTrans" cxnId="{CDE9782B-F6D3-44BB-B074-60EB4C197AEE}">
      <dgm:prSet/>
      <dgm:spPr/>
      <dgm:t>
        <a:bodyPr/>
        <a:lstStyle/>
        <a:p>
          <a:endParaRPr lang="en-US"/>
        </a:p>
      </dgm:t>
    </dgm:pt>
    <dgm:pt modelId="{8B7A06DF-4456-4DC0-9331-35AD58F4B289}">
      <dgm:prSet custT="1"/>
      <dgm:spPr/>
      <dgm:t>
        <a:bodyPr/>
        <a:lstStyle/>
        <a:p>
          <a:r>
            <a:rPr lang="en-US" sz="1400" dirty="0" smtClean="0"/>
            <a:t>3.</a:t>
          </a:r>
          <a:r>
            <a:rPr lang="mn-MN" sz="1400" dirty="0" smtClean="0"/>
            <a:t>Орон нутгийн удирдлага, иргэдийг чадавхижуулах</a:t>
          </a:r>
          <a:endParaRPr lang="en-US" sz="1400" dirty="0"/>
        </a:p>
      </dgm:t>
    </dgm:pt>
    <dgm:pt modelId="{077E1CCD-5250-4637-932D-D22090B333C3}" type="parTrans" cxnId="{C5C1761B-CB7E-4E8B-95A3-98F0AC379419}">
      <dgm:prSet/>
      <dgm:spPr/>
      <dgm:t>
        <a:bodyPr/>
        <a:lstStyle/>
        <a:p>
          <a:endParaRPr lang="en-US"/>
        </a:p>
      </dgm:t>
    </dgm:pt>
    <dgm:pt modelId="{BB4CB1A5-8AEF-4BA6-BA11-785741DCFAB5}" type="sibTrans" cxnId="{C5C1761B-CB7E-4E8B-95A3-98F0AC379419}">
      <dgm:prSet/>
      <dgm:spPr/>
      <dgm:t>
        <a:bodyPr/>
        <a:lstStyle/>
        <a:p>
          <a:endParaRPr lang="en-US"/>
        </a:p>
      </dgm:t>
    </dgm:pt>
    <dgm:pt modelId="{89DB61EB-6551-4B05-8C71-120151658388}" type="pres">
      <dgm:prSet presAssocID="{F334CA16-3239-4BD9-9DAF-2F03F6E43468}" presName="composite" presStyleCnt="0">
        <dgm:presLayoutVars>
          <dgm:chMax val="5"/>
          <dgm:dir/>
          <dgm:resizeHandles val="exact"/>
        </dgm:presLayoutVars>
      </dgm:prSet>
      <dgm:spPr/>
    </dgm:pt>
    <dgm:pt modelId="{B33F7897-923D-4381-982A-7CC7A6D2B50B}" type="pres">
      <dgm:prSet presAssocID="{A298BE20-C5BE-4BA0-AE89-427F1636D74F}" presName="circle1" presStyleLbl="lnNode1" presStyleIdx="0" presStyleCnt="5"/>
      <dgm:spPr/>
    </dgm:pt>
    <dgm:pt modelId="{A724563C-1F43-4369-AE5C-782AA900850D}" type="pres">
      <dgm:prSet presAssocID="{A298BE20-C5BE-4BA0-AE89-427F1636D74F}" presName="text1" presStyleLbl="revTx" presStyleIdx="0" presStyleCnt="5" custScaleX="191668" custLinFactNeighborX="36980">
        <dgm:presLayoutVars>
          <dgm:bulletEnabled val="1"/>
        </dgm:presLayoutVars>
      </dgm:prSet>
      <dgm:spPr/>
      <dgm:t>
        <a:bodyPr/>
        <a:lstStyle/>
        <a:p>
          <a:endParaRPr lang="en-US"/>
        </a:p>
      </dgm:t>
    </dgm:pt>
    <dgm:pt modelId="{6418BCBD-0FE9-4243-B38A-5E53CED9DAEB}" type="pres">
      <dgm:prSet presAssocID="{A298BE20-C5BE-4BA0-AE89-427F1636D74F}" presName="line1" presStyleLbl="callout" presStyleIdx="0" presStyleCnt="10"/>
      <dgm:spPr/>
    </dgm:pt>
    <dgm:pt modelId="{E0E3CA1C-1652-4DD8-8BBB-00B65F021D68}" type="pres">
      <dgm:prSet presAssocID="{A298BE20-C5BE-4BA0-AE89-427F1636D74F}" presName="d1" presStyleLbl="callout" presStyleIdx="1" presStyleCnt="10"/>
      <dgm:spPr/>
    </dgm:pt>
    <dgm:pt modelId="{812C5F34-A50F-476F-9E7B-BEC8408F8578}" type="pres">
      <dgm:prSet presAssocID="{8568DAD8-D29D-43DB-9883-A71EAD5A60DE}" presName="circle2" presStyleLbl="lnNode1" presStyleIdx="1" presStyleCnt="5"/>
      <dgm:spPr/>
    </dgm:pt>
    <dgm:pt modelId="{9A40EF7E-A869-4F74-AE09-6476A25207CC}" type="pres">
      <dgm:prSet presAssocID="{8568DAD8-D29D-43DB-9883-A71EAD5A60DE}" presName="text2" presStyleLbl="revTx" presStyleIdx="1" presStyleCnt="5" custScaleX="191668" custLinFactNeighborX="36980">
        <dgm:presLayoutVars>
          <dgm:bulletEnabled val="1"/>
        </dgm:presLayoutVars>
      </dgm:prSet>
      <dgm:spPr/>
      <dgm:t>
        <a:bodyPr/>
        <a:lstStyle/>
        <a:p>
          <a:endParaRPr lang="en-US"/>
        </a:p>
      </dgm:t>
    </dgm:pt>
    <dgm:pt modelId="{3F655B13-AEB5-4126-8BBF-FD5DAD901964}" type="pres">
      <dgm:prSet presAssocID="{8568DAD8-D29D-43DB-9883-A71EAD5A60DE}" presName="line2" presStyleLbl="callout" presStyleIdx="2" presStyleCnt="10"/>
      <dgm:spPr/>
    </dgm:pt>
    <dgm:pt modelId="{EC404387-60C9-47B3-809C-21BF85CDEE85}" type="pres">
      <dgm:prSet presAssocID="{8568DAD8-D29D-43DB-9883-A71EAD5A60DE}" presName="d2" presStyleLbl="callout" presStyleIdx="3" presStyleCnt="10"/>
      <dgm:spPr/>
    </dgm:pt>
    <dgm:pt modelId="{D76A69B8-969F-41AB-93A4-24CF5C7B2CE9}" type="pres">
      <dgm:prSet presAssocID="{8B7A06DF-4456-4DC0-9331-35AD58F4B289}" presName="circle3" presStyleLbl="lnNode1" presStyleIdx="2" presStyleCnt="5"/>
      <dgm:spPr/>
    </dgm:pt>
    <dgm:pt modelId="{605134C4-2EEF-4323-BCB0-F5F8962766CD}" type="pres">
      <dgm:prSet presAssocID="{8B7A06DF-4456-4DC0-9331-35AD58F4B289}" presName="text3" presStyleLbl="revTx" presStyleIdx="2" presStyleCnt="5" custScaleX="191668" custLinFactNeighborX="36980">
        <dgm:presLayoutVars>
          <dgm:bulletEnabled val="1"/>
        </dgm:presLayoutVars>
      </dgm:prSet>
      <dgm:spPr/>
      <dgm:t>
        <a:bodyPr/>
        <a:lstStyle/>
        <a:p>
          <a:endParaRPr lang="en-US"/>
        </a:p>
      </dgm:t>
    </dgm:pt>
    <dgm:pt modelId="{A6B7E36E-D2D1-4FAE-944E-3076B56BAEBC}" type="pres">
      <dgm:prSet presAssocID="{8B7A06DF-4456-4DC0-9331-35AD58F4B289}" presName="line3" presStyleLbl="callout" presStyleIdx="4" presStyleCnt="10"/>
      <dgm:spPr/>
    </dgm:pt>
    <dgm:pt modelId="{48469836-4F19-4656-BC81-C2E90E74B7A6}" type="pres">
      <dgm:prSet presAssocID="{8B7A06DF-4456-4DC0-9331-35AD58F4B289}" presName="d3" presStyleLbl="callout" presStyleIdx="5" presStyleCnt="10"/>
      <dgm:spPr/>
    </dgm:pt>
    <dgm:pt modelId="{E44D2121-A475-466F-A0FB-7EA6C1C3546D}" type="pres">
      <dgm:prSet presAssocID="{6DD81A17-8114-4EFF-ACA1-2F400C8139EA}" presName="circle4" presStyleLbl="lnNode1" presStyleIdx="3" presStyleCnt="5"/>
      <dgm:spPr/>
    </dgm:pt>
    <dgm:pt modelId="{3769D6E9-C2FB-4FCA-8348-AAB1F769E221}" type="pres">
      <dgm:prSet presAssocID="{6DD81A17-8114-4EFF-ACA1-2F400C8139EA}" presName="text4" presStyleLbl="revTx" presStyleIdx="3" presStyleCnt="5" custScaleX="191668" custLinFactNeighborX="36980">
        <dgm:presLayoutVars>
          <dgm:bulletEnabled val="1"/>
        </dgm:presLayoutVars>
      </dgm:prSet>
      <dgm:spPr/>
      <dgm:t>
        <a:bodyPr/>
        <a:lstStyle/>
        <a:p>
          <a:endParaRPr lang="en-US"/>
        </a:p>
      </dgm:t>
    </dgm:pt>
    <dgm:pt modelId="{CD7DBFF1-D783-4346-BA4A-5E5B0489C45E}" type="pres">
      <dgm:prSet presAssocID="{6DD81A17-8114-4EFF-ACA1-2F400C8139EA}" presName="line4" presStyleLbl="callout" presStyleIdx="6" presStyleCnt="10"/>
      <dgm:spPr/>
    </dgm:pt>
    <dgm:pt modelId="{1DBF888A-3F57-4091-9202-E4698569D2D6}" type="pres">
      <dgm:prSet presAssocID="{6DD81A17-8114-4EFF-ACA1-2F400C8139EA}" presName="d4" presStyleLbl="callout" presStyleIdx="7" presStyleCnt="10"/>
      <dgm:spPr/>
    </dgm:pt>
    <dgm:pt modelId="{BB8EE9EE-5DC5-4EBE-81D1-629010BFC334}" type="pres">
      <dgm:prSet presAssocID="{DB14BA8C-CF42-44B2-A5C6-AD3646762D45}" presName="circle5" presStyleLbl="lnNode1" presStyleIdx="4" presStyleCnt="5"/>
      <dgm:spPr/>
    </dgm:pt>
    <dgm:pt modelId="{E9E0C070-9324-41E1-9374-218A32C251A5}" type="pres">
      <dgm:prSet presAssocID="{DB14BA8C-CF42-44B2-A5C6-AD3646762D45}" presName="text5" presStyleLbl="revTx" presStyleIdx="4" presStyleCnt="5" custScaleX="191668" custLinFactNeighborX="36980">
        <dgm:presLayoutVars>
          <dgm:bulletEnabled val="1"/>
        </dgm:presLayoutVars>
      </dgm:prSet>
      <dgm:spPr/>
      <dgm:t>
        <a:bodyPr/>
        <a:lstStyle/>
        <a:p>
          <a:endParaRPr lang="en-US"/>
        </a:p>
      </dgm:t>
    </dgm:pt>
    <dgm:pt modelId="{40B2B691-1CD0-4C43-9A74-2D30034E27B4}" type="pres">
      <dgm:prSet presAssocID="{DB14BA8C-CF42-44B2-A5C6-AD3646762D45}" presName="line5" presStyleLbl="callout" presStyleIdx="8" presStyleCnt="10"/>
      <dgm:spPr/>
    </dgm:pt>
    <dgm:pt modelId="{5CF080E0-11EF-4C35-98C4-2C3F79847DDD}" type="pres">
      <dgm:prSet presAssocID="{DB14BA8C-CF42-44B2-A5C6-AD3646762D45}" presName="d5" presStyleLbl="callout" presStyleIdx="9" presStyleCnt="10"/>
      <dgm:spPr/>
    </dgm:pt>
  </dgm:ptLst>
  <dgm:cxnLst>
    <dgm:cxn modelId="{37B14B91-F81B-4DA5-87E4-2564F098F5B0}" srcId="{F334CA16-3239-4BD9-9DAF-2F03F6E43468}" destId="{DB14BA8C-CF42-44B2-A5C6-AD3646762D45}" srcOrd="4" destOrd="0" parTransId="{96EE8F40-8526-49A6-A75E-A0FD2BB1D719}" sibTransId="{B77C2811-EAD9-407C-A863-AFEB2C070AEA}"/>
    <dgm:cxn modelId="{B5681C82-8B68-4820-8427-A811CDCD565C}" srcId="{F334CA16-3239-4BD9-9DAF-2F03F6E43468}" destId="{6DD81A17-8114-4EFF-ACA1-2F400C8139EA}" srcOrd="3" destOrd="0" parTransId="{E3EF33DA-E1CA-4E33-9B9D-80D158DCF3A8}" sibTransId="{D06107EB-895C-4062-83FF-253D4B055274}"/>
    <dgm:cxn modelId="{25B3998A-3650-426A-A343-8123AA9E7AE2}" srcId="{F334CA16-3239-4BD9-9DAF-2F03F6E43468}" destId="{A298BE20-C5BE-4BA0-AE89-427F1636D74F}" srcOrd="0" destOrd="0" parTransId="{20121655-A177-43EF-817C-66BABA322DFB}" sibTransId="{68CF1A75-28F0-43A5-A242-094C663543F4}"/>
    <dgm:cxn modelId="{B9E188E2-E548-4C32-B91C-C659CDDD53A9}" type="presOf" srcId="{F334CA16-3239-4BD9-9DAF-2F03F6E43468}" destId="{89DB61EB-6551-4B05-8C71-120151658388}" srcOrd="0" destOrd="0" presId="urn:microsoft.com/office/officeart/2005/8/layout/target1"/>
    <dgm:cxn modelId="{C5C1761B-CB7E-4E8B-95A3-98F0AC379419}" srcId="{F334CA16-3239-4BD9-9DAF-2F03F6E43468}" destId="{8B7A06DF-4456-4DC0-9331-35AD58F4B289}" srcOrd="2" destOrd="0" parTransId="{077E1CCD-5250-4637-932D-D22090B333C3}" sibTransId="{BB4CB1A5-8AEF-4BA6-BA11-785741DCFAB5}"/>
    <dgm:cxn modelId="{11E93A7C-8E84-4040-B076-87EF0C67D1CB}" type="presOf" srcId="{6DD81A17-8114-4EFF-ACA1-2F400C8139EA}" destId="{3769D6E9-C2FB-4FCA-8348-AAB1F769E221}" srcOrd="0" destOrd="0" presId="urn:microsoft.com/office/officeart/2005/8/layout/target1"/>
    <dgm:cxn modelId="{4AA3407F-3F16-4011-AE47-EDEBB2217AC4}" type="presOf" srcId="{A298BE20-C5BE-4BA0-AE89-427F1636D74F}" destId="{A724563C-1F43-4369-AE5C-782AA900850D}" srcOrd="0" destOrd="0" presId="urn:microsoft.com/office/officeart/2005/8/layout/target1"/>
    <dgm:cxn modelId="{CDE9782B-F6D3-44BB-B074-60EB4C197AEE}" srcId="{F334CA16-3239-4BD9-9DAF-2F03F6E43468}" destId="{8568DAD8-D29D-43DB-9883-A71EAD5A60DE}" srcOrd="1" destOrd="0" parTransId="{1F4D3411-C871-46C6-B849-7AE8D4BAC4D4}" sibTransId="{D50CFA2A-2FD1-4FDA-99BC-6DE751893F19}"/>
    <dgm:cxn modelId="{54E98ABD-70BD-43C9-BFFE-CDE9E79DFAB5}" type="presOf" srcId="{8B7A06DF-4456-4DC0-9331-35AD58F4B289}" destId="{605134C4-2EEF-4323-BCB0-F5F8962766CD}" srcOrd="0" destOrd="0" presId="urn:microsoft.com/office/officeart/2005/8/layout/target1"/>
    <dgm:cxn modelId="{DEC8030F-914E-4BED-B497-3FC02E9BCFCD}" type="presOf" srcId="{DB14BA8C-CF42-44B2-A5C6-AD3646762D45}" destId="{E9E0C070-9324-41E1-9374-218A32C251A5}" srcOrd="0" destOrd="0" presId="urn:microsoft.com/office/officeart/2005/8/layout/target1"/>
    <dgm:cxn modelId="{C7FF51A6-416F-4B31-8940-B3C1B822D7A9}" type="presOf" srcId="{8568DAD8-D29D-43DB-9883-A71EAD5A60DE}" destId="{9A40EF7E-A869-4F74-AE09-6476A25207CC}" srcOrd="0" destOrd="0" presId="urn:microsoft.com/office/officeart/2005/8/layout/target1"/>
    <dgm:cxn modelId="{5FC61BA9-84C6-47C6-BAE5-229B5EC18F4B}" type="presParOf" srcId="{89DB61EB-6551-4B05-8C71-120151658388}" destId="{B33F7897-923D-4381-982A-7CC7A6D2B50B}" srcOrd="0" destOrd="0" presId="urn:microsoft.com/office/officeart/2005/8/layout/target1"/>
    <dgm:cxn modelId="{E20E6302-5059-438B-822D-2D7B6E88017C}" type="presParOf" srcId="{89DB61EB-6551-4B05-8C71-120151658388}" destId="{A724563C-1F43-4369-AE5C-782AA900850D}" srcOrd="1" destOrd="0" presId="urn:microsoft.com/office/officeart/2005/8/layout/target1"/>
    <dgm:cxn modelId="{9B54AD7E-5AEB-4F65-926E-596BC90D3C32}" type="presParOf" srcId="{89DB61EB-6551-4B05-8C71-120151658388}" destId="{6418BCBD-0FE9-4243-B38A-5E53CED9DAEB}" srcOrd="2" destOrd="0" presId="urn:microsoft.com/office/officeart/2005/8/layout/target1"/>
    <dgm:cxn modelId="{90D004A3-93E9-45E2-92D2-6C24DB8D541D}" type="presParOf" srcId="{89DB61EB-6551-4B05-8C71-120151658388}" destId="{E0E3CA1C-1652-4DD8-8BBB-00B65F021D68}" srcOrd="3" destOrd="0" presId="urn:microsoft.com/office/officeart/2005/8/layout/target1"/>
    <dgm:cxn modelId="{CC850B93-6FEC-4D5A-BAFA-B8B2677453E8}" type="presParOf" srcId="{89DB61EB-6551-4B05-8C71-120151658388}" destId="{812C5F34-A50F-476F-9E7B-BEC8408F8578}" srcOrd="4" destOrd="0" presId="urn:microsoft.com/office/officeart/2005/8/layout/target1"/>
    <dgm:cxn modelId="{E4B25AB8-E0F2-4E43-B232-977A4EBEB261}" type="presParOf" srcId="{89DB61EB-6551-4B05-8C71-120151658388}" destId="{9A40EF7E-A869-4F74-AE09-6476A25207CC}" srcOrd="5" destOrd="0" presId="urn:microsoft.com/office/officeart/2005/8/layout/target1"/>
    <dgm:cxn modelId="{9FCFECF7-0B85-431C-A5AD-D8C78A7433A8}" type="presParOf" srcId="{89DB61EB-6551-4B05-8C71-120151658388}" destId="{3F655B13-AEB5-4126-8BBF-FD5DAD901964}" srcOrd="6" destOrd="0" presId="urn:microsoft.com/office/officeart/2005/8/layout/target1"/>
    <dgm:cxn modelId="{0A6358C2-13AE-4718-80FC-8C1ED280BE49}" type="presParOf" srcId="{89DB61EB-6551-4B05-8C71-120151658388}" destId="{EC404387-60C9-47B3-809C-21BF85CDEE85}" srcOrd="7" destOrd="0" presId="urn:microsoft.com/office/officeart/2005/8/layout/target1"/>
    <dgm:cxn modelId="{2E1A9C91-C8A6-4F54-AECC-BC36BAFFAD38}" type="presParOf" srcId="{89DB61EB-6551-4B05-8C71-120151658388}" destId="{D76A69B8-969F-41AB-93A4-24CF5C7B2CE9}" srcOrd="8" destOrd="0" presId="urn:microsoft.com/office/officeart/2005/8/layout/target1"/>
    <dgm:cxn modelId="{17141AAA-EB59-49E9-A6AC-2D36BA207E1D}" type="presParOf" srcId="{89DB61EB-6551-4B05-8C71-120151658388}" destId="{605134C4-2EEF-4323-BCB0-F5F8962766CD}" srcOrd="9" destOrd="0" presId="urn:microsoft.com/office/officeart/2005/8/layout/target1"/>
    <dgm:cxn modelId="{CF3A8B32-610A-4EA8-AD1C-99B8A09BD2FC}" type="presParOf" srcId="{89DB61EB-6551-4B05-8C71-120151658388}" destId="{A6B7E36E-D2D1-4FAE-944E-3076B56BAEBC}" srcOrd="10" destOrd="0" presId="urn:microsoft.com/office/officeart/2005/8/layout/target1"/>
    <dgm:cxn modelId="{59508387-8BFE-49CB-8475-09BDD5A6481A}" type="presParOf" srcId="{89DB61EB-6551-4B05-8C71-120151658388}" destId="{48469836-4F19-4656-BC81-C2E90E74B7A6}" srcOrd="11" destOrd="0" presId="urn:microsoft.com/office/officeart/2005/8/layout/target1"/>
    <dgm:cxn modelId="{E2683648-C2CE-484B-8C25-A6095DDBE7BA}" type="presParOf" srcId="{89DB61EB-6551-4B05-8C71-120151658388}" destId="{E44D2121-A475-466F-A0FB-7EA6C1C3546D}" srcOrd="12" destOrd="0" presId="urn:microsoft.com/office/officeart/2005/8/layout/target1"/>
    <dgm:cxn modelId="{F0308325-F615-49E1-8B80-8C31C3A2FB25}" type="presParOf" srcId="{89DB61EB-6551-4B05-8C71-120151658388}" destId="{3769D6E9-C2FB-4FCA-8348-AAB1F769E221}" srcOrd="13" destOrd="0" presId="urn:microsoft.com/office/officeart/2005/8/layout/target1"/>
    <dgm:cxn modelId="{362D4C1F-916D-48EE-BCB1-103DBC5F0C2A}" type="presParOf" srcId="{89DB61EB-6551-4B05-8C71-120151658388}" destId="{CD7DBFF1-D783-4346-BA4A-5E5B0489C45E}" srcOrd="14" destOrd="0" presId="urn:microsoft.com/office/officeart/2005/8/layout/target1"/>
    <dgm:cxn modelId="{4D93E4F8-AB62-46F7-AF45-E9BAE34E86C3}" type="presParOf" srcId="{89DB61EB-6551-4B05-8C71-120151658388}" destId="{1DBF888A-3F57-4091-9202-E4698569D2D6}" srcOrd="15" destOrd="0" presId="urn:microsoft.com/office/officeart/2005/8/layout/target1"/>
    <dgm:cxn modelId="{A191E1F6-DADE-4090-B30C-E9A82CA5CAED}" type="presParOf" srcId="{89DB61EB-6551-4B05-8C71-120151658388}" destId="{BB8EE9EE-5DC5-4EBE-81D1-629010BFC334}" srcOrd="16" destOrd="0" presId="urn:microsoft.com/office/officeart/2005/8/layout/target1"/>
    <dgm:cxn modelId="{03352454-325D-46AF-A5F0-35072EC773E6}" type="presParOf" srcId="{89DB61EB-6551-4B05-8C71-120151658388}" destId="{E9E0C070-9324-41E1-9374-218A32C251A5}" srcOrd="17" destOrd="0" presId="urn:microsoft.com/office/officeart/2005/8/layout/target1"/>
    <dgm:cxn modelId="{94349813-D13C-480D-AEA5-E7947C9CC0DA}" type="presParOf" srcId="{89DB61EB-6551-4B05-8C71-120151658388}" destId="{40B2B691-1CD0-4C43-9A74-2D30034E27B4}" srcOrd="18" destOrd="0" presId="urn:microsoft.com/office/officeart/2005/8/layout/target1"/>
    <dgm:cxn modelId="{DE5055A6-9D84-4F0F-8EC8-400E166F262F}" type="presParOf" srcId="{89DB61EB-6551-4B05-8C71-120151658388}" destId="{5CF080E0-11EF-4C35-98C4-2C3F79847DDD}"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7334E-0F2B-4CE2-8DE6-B3D15F7BE933}">
      <dsp:nvSpPr>
        <dsp:cNvPr id="0" name=""/>
        <dsp:cNvSpPr/>
      </dsp:nvSpPr>
      <dsp:spPr>
        <a:xfrm>
          <a:off x="2731303" y="469549"/>
          <a:ext cx="361108" cy="91440"/>
        </a:xfrm>
        <a:custGeom>
          <a:avLst/>
          <a:gdLst/>
          <a:ahLst/>
          <a:cxnLst/>
          <a:rect l="0" t="0" r="0" b="0"/>
          <a:pathLst>
            <a:path>
              <a:moveTo>
                <a:pt x="0" y="45720"/>
              </a:moveTo>
              <a:lnTo>
                <a:pt x="361108" y="45720"/>
              </a:lnTo>
            </a:path>
          </a:pathLst>
        </a:custGeom>
        <a:noFill/>
        <a:ln w="28575" cap="flat" cmpd="sng" algn="ctr">
          <a:solidFill>
            <a:schemeClr val="tx2"/>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2902065" y="513308"/>
        <a:ext cx="19585" cy="3920"/>
      </dsp:txXfrm>
    </dsp:sp>
    <dsp:sp modelId="{F0C24ED9-E545-43B0-8AA9-C22E5B742228}">
      <dsp:nvSpPr>
        <dsp:cNvPr id="0" name=""/>
        <dsp:cNvSpPr/>
      </dsp:nvSpPr>
      <dsp:spPr>
        <a:xfrm>
          <a:off x="1030023" y="4345"/>
          <a:ext cx="1703080" cy="1021848"/>
        </a:xfrm>
        <a:prstGeom prst="rect">
          <a:avLst/>
        </a:prstGeom>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mn-MN" sz="1100" b="1" kern="1200" dirty="0" smtClean="0">
              <a:solidFill>
                <a:schemeClr val="tx1"/>
              </a:solidFill>
            </a:rPr>
            <a:t>Багийн Засаг дарга</a:t>
          </a:r>
          <a:endParaRPr lang="en-US" sz="1100" b="1" kern="1200" dirty="0" smtClean="0">
            <a:solidFill>
              <a:schemeClr val="tx1"/>
            </a:solidFill>
          </a:endParaRPr>
        </a:p>
        <a:p>
          <a:pPr lvl="0" algn="ctr" defTabSz="488950">
            <a:lnSpc>
              <a:spcPct val="90000"/>
            </a:lnSpc>
            <a:spcBef>
              <a:spcPct val="0"/>
            </a:spcBef>
            <a:spcAft>
              <a:spcPct val="35000"/>
            </a:spcAft>
          </a:pPr>
          <a:r>
            <a:rPr lang="mn-MN" sz="1100" kern="1200" dirty="0" smtClean="0">
              <a:solidFill>
                <a:schemeClr val="tx1"/>
              </a:solidFill>
            </a:rPr>
            <a:t>1. Олон нийтэд мэдээлэл хүргэх </a:t>
          </a:r>
          <a:r>
            <a:rPr lang="en-US" sz="1100" kern="1200" dirty="0" smtClean="0">
              <a:solidFill>
                <a:schemeClr val="tx1"/>
              </a:solidFill>
            </a:rPr>
            <a:t>- </a:t>
          </a:r>
          <a:r>
            <a:rPr lang="mn-MN" sz="1100" kern="1200" dirty="0" smtClean="0">
              <a:solidFill>
                <a:schemeClr val="tx1"/>
              </a:solidFill>
            </a:rPr>
            <a:t>2 сард багтаах</a:t>
          </a:r>
        </a:p>
        <a:p>
          <a:pPr lvl="0" algn="ctr" defTabSz="488950">
            <a:lnSpc>
              <a:spcPct val="90000"/>
            </a:lnSpc>
            <a:spcBef>
              <a:spcPct val="0"/>
            </a:spcBef>
            <a:spcAft>
              <a:spcPct val="35000"/>
            </a:spcAft>
          </a:pPr>
          <a:r>
            <a:rPr lang="mn-MN" sz="1100" kern="1200" dirty="0" smtClean="0">
              <a:solidFill>
                <a:schemeClr val="tx1"/>
              </a:solidFill>
            </a:rPr>
            <a:t>/Журмын 5.1/</a:t>
          </a:r>
          <a:endParaRPr lang="mn-MN" sz="1100" kern="1200" dirty="0">
            <a:solidFill>
              <a:schemeClr val="tx1"/>
            </a:solidFill>
          </a:endParaRPr>
        </a:p>
      </dsp:txBody>
      <dsp:txXfrm>
        <a:off x="1030023" y="4345"/>
        <a:ext cx="1703080" cy="1021848"/>
      </dsp:txXfrm>
    </dsp:sp>
    <dsp:sp modelId="{1F059375-433C-4613-9BDA-463DFD4FF4FE}">
      <dsp:nvSpPr>
        <dsp:cNvPr id="0" name=""/>
        <dsp:cNvSpPr/>
      </dsp:nvSpPr>
      <dsp:spPr>
        <a:xfrm>
          <a:off x="1881563" y="1024393"/>
          <a:ext cx="2094788" cy="361108"/>
        </a:xfrm>
        <a:custGeom>
          <a:avLst/>
          <a:gdLst/>
          <a:ahLst/>
          <a:cxnLst/>
          <a:rect l="0" t="0" r="0" b="0"/>
          <a:pathLst>
            <a:path>
              <a:moveTo>
                <a:pt x="2094788" y="0"/>
              </a:moveTo>
              <a:lnTo>
                <a:pt x="2094788" y="197654"/>
              </a:lnTo>
              <a:lnTo>
                <a:pt x="0" y="197654"/>
              </a:lnTo>
              <a:lnTo>
                <a:pt x="0" y="361108"/>
              </a:lnTo>
            </a:path>
          </a:pathLst>
        </a:custGeom>
        <a:noFill/>
        <a:ln w="28575" cap="flat" cmpd="sng" algn="ctr">
          <a:solidFill>
            <a:schemeClr val="tx2"/>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2875680" y="1202987"/>
        <a:ext cx="106554" cy="3920"/>
      </dsp:txXfrm>
    </dsp:sp>
    <dsp:sp modelId="{4E28D347-176B-4A88-A537-70EC2D76B34D}">
      <dsp:nvSpPr>
        <dsp:cNvPr id="0" name=""/>
        <dsp:cNvSpPr/>
      </dsp:nvSpPr>
      <dsp:spPr>
        <a:xfrm>
          <a:off x="3124812" y="4345"/>
          <a:ext cx="1703080" cy="1021848"/>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mn-MN" sz="1100" b="1" kern="1200" dirty="0" smtClean="0">
              <a:solidFill>
                <a:schemeClr val="tx1"/>
              </a:solidFill>
            </a:rPr>
            <a:t>Багийн Засаг дарга</a:t>
          </a:r>
          <a:endParaRPr lang="en-US" sz="1100" b="1" kern="1200" dirty="0" smtClean="0">
            <a:solidFill>
              <a:schemeClr val="tx1"/>
            </a:solidFill>
          </a:endParaRPr>
        </a:p>
        <a:p>
          <a:pPr lvl="0" algn="ctr" defTabSz="488950">
            <a:lnSpc>
              <a:spcPct val="90000"/>
            </a:lnSpc>
            <a:spcBef>
              <a:spcPct val="0"/>
            </a:spcBef>
            <a:spcAft>
              <a:spcPct val="35000"/>
            </a:spcAft>
          </a:pPr>
          <a:r>
            <a:rPr lang="mn-MN" sz="1100" kern="1200" dirty="0" smtClean="0">
              <a:solidFill>
                <a:schemeClr val="tx1"/>
              </a:solidFill>
            </a:rPr>
            <a:t>2.  Олон нийтийн санал авах </a:t>
          </a:r>
          <a:r>
            <a:rPr lang="en-US" sz="1100" kern="1200" dirty="0" smtClean="0">
              <a:solidFill>
                <a:schemeClr val="tx1"/>
              </a:solidFill>
            </a:rPr>
            <a:t>- 4 </a:t>
          </a:r>
          <a:r>
            <a:rPr lang="mn-MN" sz="1100" kern="1200" dirty="0" smtClean="0">
              <a:solidFill>
                <a:schemeClr val="tx1"/>
              </a:solidFill>
            </a:rPr>
            <a:t>сард багтаан</a:t>
          </a:r>
        </a:p>
        <a:p>
          <a:pPr lvl="0" algn="ctr" defTabSz="488950">
            <a:lnSpc>
              <a:spcPct val="90000"/>
            </a:lnSpc>
            <a:spcBef>
              <a:spcPct val="0"/>
            </a:spcBef>
            <a:spcAft>
              <a:spcPct val="35000"/>
            </a:spcAft>
          </a:pPr>
          <a:r>
            <a:rPr lang="mn-MN" sz="1100" kern="1200" dirty="0" smtClean="0">
              <a:solidFill>
                <a:schemeClr val="tx1"/>
              </a:solidFill>
            </a:rPr>
            <a:t>/Журмын 5.2-5.6/</a:t>
          </a:r>
          <a:endParaRPr lang="mn-MN" sz="1100" kern="1200" dirty="0">
            <a:solidFill>
              <a:schemeClr val="tx1"/>
            </a:solidFill>
          </a:endParaRPr>
        </a:p>
      </dsp:txBody>
      <dsp:txXfrm>
        <a:off x="3124812" y="4345"/>
        <a:ext cx="1703080" cy="1021848"/>
      </dsp:txXfrm>
    </dsp:sp>
    <dsp:sp modelId="{620E9888-F0CF-4A99-A655-074F66C8EF0F}">
      <dsp:nvSpPr>
        <dsp:cNvPr id="0" name=""/>
        <dsp:cNvSpPr/>
      </dsp:nvSpPr>
      <dsp:spPr>
        <a:xfrm>
          <a:off x="2731303" y="1883105"/>
          <a:ext cx="361108" cy="91440"/>
        </a:xfrm>
        <a:custGeom>
          <a:avLst/>
          <a:gdLst/>
          <a:ahLst/>
          <a:cxnLst/>
          <a:rect l="0" t="0" r="0" b="0"/>
          <a:pathLst>
            <a:path>
              <a:moveTo>
                <a:pt x="0" y="45720"/>
              </a:moveTo>
              <a:lnTo>
                <a:pt x="361108" y="45720"/>
              </a:lnTo>
            </a:path>
          </a:pathLst>
        </a:custGeom>
        <a:noFill/>
        <a:ln w="28575" cap="flat" cmpd="sng" algn="ctr">
          <a:solidFill>
            <a:schemeClr val="tx2"/>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2902065" y="1926865"/>
        <a:ext cx="19585" cy="3920"/>
      </dsp:txXfrm>
    </dsp:sp>
    <dsp:sp modelId="{B1A94954-64B0-4FEE-B2E4-3FBBEFBD0112}">
      <dsp:nvSpPr>
        <dsp:cNvPr id="0" name=""/>
        <dsp:cNvSpPr/>
      </dsp:nvSpPr>
      <dsp:spPr>
        <a:xfrm>
          <a:off x="1030023" y="1417901"/>
          <a:ext cx="1703080" cy="1021848"/>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mn-MN" sz="1100" b="1" kern="1200" dirty="0" smtClean="0">
              <a:solidFill>
                <a:schemeClr val="tx1"/>
              </a:solidFill>
            </a:rPr>
            <a:t>Багийн Засаг дарга</a:t>
          </a:r>
          <a:endParaRPr lang="en-US" sz="1100" b="1" kern="1200" dirty="0" smtClean="0">
            <a:solidFill>
              <a:schemeClr val="tx1"/>
            </a:solidFill>
          </a:endParaRPr>
        </a:p>
        <a:p>
          <a:pPr lvl="0" algn="ctr" defTabSz="488950">
            <a:lnSpc>
              <a:spcPct val="90000"/>
            </a:lnSpc>
            <a:spcBef>
              <a:spcPct val="0"/>
            </a:spcBef>
            <a:spcAft>
              <a:spcPct val="35000"/>
            </a:spcAft>
          </a:pPr>
          <a:r>
            <a:rPr lang="mn-MN" sz="1100" kern="1200" dirty="0" smtClean="0">
              <a:solidFill>
                <a:schemeClr val="tx1"/>
              </a:solidFill>
            </a:rPr>
            <a:t>3. Урьдчилсан жагсаалт, танилцуулга бэлтгэх </a:t>
          </a:r>
          <a:r>
            <a:rPr lang="en-US" sz="1100" kern="1200" dirty="0" smtClean="0">
              <a:solidFill>
                <a:schemeClr val="tx1"/>
              </a:solidFill>
            </a:rPr>
            <a:t>- </a:t>
          </a:r>
          <a:br>
            <a:rPr lang="en-US" sz="1100" kern="1200" dirty="0" smtClean="0">
              <a:solidFill>
                <a:schemeClr val="tx1"/>
              </a:solidFill>
            </a:rPr>
          </a:br>
          <a:r>
            <a:rPr lang="en-US" sz="1100" kern="1200" dirty="0" smtClean="0">
              <a:solidFill>
                <a:schemeClr val="tx1"/>
              </a:solidFill>
            </a:rPr>
            <a:t>4 </a:t>
          </a:r>
          <a:r>
            <a:rPr lang="mn-MN" sz="1100" kern="1200" dirty="0" smtClean="0">
              <a:solidFill>
                <a:schemeClr val="tx1"/>
              </a:solidFill>
            </a:rPr>
            <a:t>сард багтаан</a:t>
          </a:r>
        </a:p>
        <a:p>
          <a:pPr lvl="0" algn="ctr" defTabSz="488950">
            <a:lnSpc>
              <a:spcPct val="90000"/>
            </a:lnSpc>
            <a:spcBef>
              <a:spcPct val="0"/>
            </a:spcBef>
            <a:spcAft>
              <a:spcPct val="35000"/>
            </a:spcAft>
          </a:pPr>
          <a:r>
            <a:rPr lang="mn-MN" sz="1100" kern="1200" dirty="0" smtClean="0">
              <a:solidFill>
                <a:schemeClr val="tx1"/>
              </a:solidFill>
            </a:rPr>
            <a:t>/Журмын 5.7/</a:t>
          </a:r>
          <a:endParaRPr lang="mn-MN" sz="1100" kern="1200" dirty="0">
            <a:solidFill>
              <a:schemeClr val="tx1"/>
            </a:solidFill>
          </a:endParaRPr>
        </a:p>
      </dsp:txBody>
      <dsp:txXfrm>
        <a:off x="1030023" y="1417901"/>
        <a:ext cx="1703080" cy="1021848"/>
      </dsp:txXfrm>
    </dsp:sp>
    <dsp:sp modelId="{63F8076C-DC9D-4CAE-BD81-A93B11DABE91}">
      <dsp:nvSpPr>
        <dsp:cNvPr id="0" name=""/>
        <dsp:cNvSpPr/>
      </dsp:nvSpPr>
      <dsp:spPr>
        <a:xfrm>
          <a:off x="1881563" y="2437950"/>
          <a:ext cx="2094788" cy="361108"/>
        </a:xfrm>
        <a:custGeom>
          <a:avLst/>
          <a:gdLst/>
          <a:ahLst/>
          <a:cxnLst/>
          <a:rect l="0" t="0" r="0" b="0"/>
          <a:pathLst>
            <a:path>
              <a:moveTo>
                <a:pt x="2094788" y="0"/>
              </a:moveTo>
              <a:lnTo>
                <a:pt x="2094788" y="197654"/>
              </a:lnTo>
              <a:lnTo>
                <a:pt x="0" y="197654"/>
              </a:lnTo>
              <a:lnTo>
                <a:pt x="0" y="361108"/>
              </a:lnTo>
            </a:path>
          </a:pathLst>
        </a:custGeom>
        <a:noFill/>
        <a:ln w="28575" cap="flat" cmpd="sng" algn="ctr">
          <a:solidFill>
            <a:schemeClr val="tx2"/>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chemeClr val="tx1"/>
            </a:solidFill>
          </a:endParaRPr>
        </a:p>
      </dsp:txBody>
      <dsp:txXfrm>
        <a:off x="2875680" y="2616543"/>
        <a:ext cx="106554" cy="3920"/>
      </dsp:txXfrm>
    </dsp:sp>
    <dsp:sp modelId="{39C4EB64-E3FA-49AE-A79C-A1CBC09B5610}">
      <dsp:nvSpPr>
        <dsp:cNvPr id="0" name=""/>
        <dsp:cNvSpPr/>
      </dsp:nvSpPr>
      <dsp:spPr>
        <a:xfrm>
          <a:off x="3124812" y="1417901"/>
          <a:ext cx="1703080" cy="1021848"/>
        </a:xfrm>
        <a:prstGeom prst="rect">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mn-MN" sz="1100" b="1" kern="1200" dirty="0" smtClean="0">
              <a:solidFill>
                <a:schemeClr val="tx1"/>
              </a:solidFill>
            </a:rPr>
            <a:t>Багийн ИНХ</a:t>
          </a:r>
          <a:endParaRPr lang="en-US" sz="1100" b="1" kern="1200" dirty="0" smtClean="0">
            <a:solidFill>
              <a:schemeClr val="tx1"/>
            </a:solidFill>
          </a:endParaRPr>
        </a:p>
        <a:p>
          <a:pPr lvl="0" algn="ctr" defTabSz="488950">
            <a:lnSpc>
              <a:spcPct val="90000"/>
            </a:lnSpc>
            <a:spcBef>
              <a:spcPct val="0"/>
            </a:spcBef>
            <a:spcAft>
              <a:spcPct val="35000"/>
            </a:spcAft>
          </a:pPr>
          <a:r>
            <a:rPr lang="mn-MN" sz="1100" kern="1200" dirty="0" smtClean="0">
              <a:solidFill>
                <a:schemeClr val="tx1"/>
              </a:solidFill>
            </a:rPr>
            <a:t>4. ИНХ</a:t>
          </a:r>
          <a:r>
            <a:rPr lang="en-US" sz="1100" kern="1200" dirty="0" smtClean="0">
              <a:solidFill>
                <a:schemeClr val="tx1"/>
              </a:solidFill>
            </a:rPr>
            <a:t>-</a:t>
          </a:r>
          <a:r>
            <a:rPr lang="mn-MN" sz="1100" kern="1200" dirty="0" smtClean="0">
              <a:solidFill>
                <a:schemeClr val="tx1"/>
              </a:solidFill>
            </a:rPr>
            <a:t>аар жагсаалтыг хэлэлцэх, санал авах, эрэмбэлэх </a:t>
          </a:r>
          <a:r>
            <a:rPr lang="en-US" sz="1100" kern="1200" dirty="0" smtClean="0">
              <a:solidFill>
                <a:schemeClr val="tx1"/>
              </a:solidFill>
            </a:rPr>
            <a:t>-</a:t>
          </a:r>
          <a:r>
            <a:rPr lang="mn-MN" sz="1100" kern="1200" dirty="0" smtClean="0">
              <a:solidFill>
                <a:schemeClr val="tx1"/>
              </a:solidFill>
            </a:rPr>
            <a:t> 5 сард багтаан</a:t>
          </a:r>
        </a:p>
        <a:p>
          <a:pPr lvl="0" algn="ctr" defTabSz="488950">
            <a:lnSpc>
              <a:spcPct val="90000"/>
            </a:lnSpc>
            <a:spcBef>
              <a:spcPct val="0"/>
            </a:spcBef>
            <a:spcAft>
              <a:spcPct val="35000"/>
            </a:spcAft>
          </a:pPr>
          <a:r>
            <a:rPr lang="mn-MN" sz="1100" kern="1200" dirty="0" smtClean="0">
              <a:solidFill>
                <a:schemeClr val="tx1"/>
              </a:solidFill>
            </a:rPr>
            <a:t>/Журмын 5.8-5.14/</a:t>
          </a:r>
          <a:endParaRPr lang="mn-MN" sz="1100" kern="1200" dirty="0">
            <a:solidFill>
              <a:schemeClr val="tx1"/>
            </a:solidFill>
          </a:endParaRPr>
        </a:p>
      </dsp:txBody>
      <dsp:txXfrm>
        <a:off x="3124812" y="1417901"/>
        <a:ext cx="1703080" cy="1021848"/>
      </dsp:txXfrm>
    </dsp:sp>
    <dsp:sp modelId="{752C06F4-C338-47A6-B08E-3C26D4575FCF}">
      <dsp:nvSpPr>
        <dsp:cNvPr id="0" name=""/>
        <dsp:cNvSpPr/>
      </dsp:nvSpPr>
      <dsp:spPr>
        <a:xfrm>
          <a:off x="1030023" y="2831458"/>
          <a:ext cx="1703080" cy="1021848"/>
        </a:xfrm>
        <a:prstGeom prst="rect">
          <a:avLst/>
        </a:prstGeom>
        <a:solidFill>
          <a:schemeClr val="accent4">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mn-MN" sz="1100" b="1" kern="1200" dirty="0" smtClean="0">
              <a:solidFill>
                <a:schemeClr val="tx1"/>
              </a:solidFill>
            </a:rPr>
            <a:t>Багийн Засаг дарга</a:t>
          </a:r>
          <a:endParaRPr lang="en-US" sz="1100" b="1" kern="1200" dirty="0" smtClean="0">
            <a:solidFill>
              <a:schemeClr val="tx1"/>
            </a:solidFill>
          </a:endParaRPr>
        </a:p>
        <a:p>
          <a:pPr lvl="0" algn="ctr" defTabSz="488950">
            <a:lnSpc>
              <a:spcPct val="90000"/>
            </a:lnSpc>
            <a:spcBef>
              <a:spcPct val="0"/>
            </a:spcBef>
            <a:spcAft>
              <a:spcPct val="35000"/>
            </a:spcAft>
          </a:pPr>
          <a:r>
            <a:rPr lang="mn-MN" sz="1100" kern="1200" dirty="0" smtClean="0">
              <a:solidFill>
                <a:schemeClr val="tx1"/>
              </a:solidFill>
            </a:rPr>
            <a:t>5. ИНХ-ын тогтоол, танилцуулгыг сумын Засаг даргад хүргүүлэх  </a:t>
          </a:r>
          <a:r>
            <a:rPr lang="en-US" sz="1100" kern="1200" dirty="0" smtClean="0">
              <a:solidFill>
                <a:schemeClr val="tx1"/>
              </a:solidFill>
            </a:rPr>
            <a:t>-</a:t>
          </a:r>
          <a:r>
            <a:rPr lang="mn-MN" sz="1100" kern="1200" dirty="0" smtClean="0">
              <a:solidFill>
                <a:schemeClr val="tx1"/>
              </a:solidFill>
            </a:rPr>
            <a:t> 5 сард багтаан</a:t>
          </a:r>
        </a:p>
        <a:p>
          <a:pPr lvl="0" algn="ctr" defTabSz="488950">
            <a:lnSpc>
              <a:spcPct val="90000"/>
            </a:lnSpc>
            <a:spcBef>
              <a:spcPct val="0"/>
            </a:spcBef>
            <a:spcAft>
              <a:spcPct val="35000"/>
            </a:spcAft>
          </a:pPr>
          <a:r>
            <a:rPr lang="mn-MN" sz="1100" kern="1200" dirty="0" smtClean="0">
              <a:solidFill>
                <a:schemeClr val="tx1"/>
              </a:solidFill>
            </a:rPr>
            <a:t>/Журмын 5.15/</a:t>
          </a:r>
          <a:endParaRPr lang="mn-MN" sz="1100" kern="1200" dirty="0">
            <a:solidFill>
              <a:schemeClr val="tx1"/>
            </a:solidFill>
          </a:endParaRPr>
        </a:p>
      </dsp:txBody>
      <dsp:txXfrm>
        <a:off x="1030023" y="2831458"/>
        <a:ext cx="1703080" cy="1021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4538A-071A-497E-9292-6CD1C3119D7A}">
      <dsp:nvSpPr>
        <dsp:cNvPr id="0" name=""/>
        <dsp:cNvSpPr/>
      </dsp:nvSpPr>
      <dsp:spPr>
        <a:xfrm>
          <a:off x="2132884" y="1084"/>
          <a:ext cx="1377832" cy="89559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mn-MN" sz="1700" kern="1200" dirty="0" smtClean="0">
              <a:latin typeface="Times New Roman" pitchFamily="18" charset="0"/>
              <a:cs typeface="Times New Roman" pitchFamily="18" charset="0"/>
            </a:rPr>
            <a:t>1.Бэлтгэл ажил</a:t>
          </a:r>
          <a:endParaRPr lang="en-US" sz="1700" kern="1200" dirty="0">
            <a:latin typeface="Times New Roman" pitchFamily="18" charset="0"/>
            <a:cs typeface="Times New Roman" pitchFamily="18" charset="0"/>
          </a:endParaRPr>
        </a:p>
      </dsp:txBody>
      <dsp:txXfrm>
        <a:off x="2176603" y="44803"/>
        <a:ext cx="1290394" cy="808153"/>
      </dsp:txXfrm>
    </dsp:sp>
    <dsp:sp modelId="{54128CD5-E4A1-4559-8A9A-BA1336F25F6C}">
      <dsp:nvSpPr>
        <dsp:cNvPr id="0" name=""/>
        <dsp:cNvSpPr/>
      </dsp:nvSpPr>
      <dsp:spPr>
        <a:xfrm>
          <a:off x="1341854" y="448879"/>
          <a:ext cx="2959892" cy="2959892"/>
        </a:xfrm>
        <a:custGeom>
          <a:avLst/>
          <a:gdLst/>
          <a:ahLst/>
          <a:cxnLst/>
          <a:rect l="0" t="0" r="0" b="0"/>
          <a:pathLst>
            <a:path>
              <a:moveTo>
                <a:pt x="2359160" y="289474"/>
              </a:moveTo>
              <a:arcTo wR="1479946" hR="1479946" stAng="18386848" swAng="163412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7E08AFF-8B54-4B1E-99A8-F61CC0D0CC03}">
      <dsp:nvSpPr>
        <dsp:cNvPr id="0" name=""/>
        <dsp:cNvSpPr/>
      </dsp:nvSpPr>
      <dsp:spPr>
        <a:xfrm>
          <a:off x="3612830" y="1481030"/>
          <a:ext cx="1377832" cy="89559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mn-MN" sz="1700" kern="1200" dirty="0" smtClean="0">
              <a:latin typeface="Times New Roman" pitchFamily="18" charset="0"/>
              <a:cs typeface="Times New Roman" pitchFamily="18" charset="0"/>
            </a:rPr>
            <a:t>2.Иргэдийн саналыг авах</a:t>
          </a:r>
          <a:endParaRPr lang="en-US" sz="1700" kern="1200" dirty="0">
            <a:latin typeface="Times New Roman" pitchFamily="18" charset="0"/>
            <a:cs typeface="Times New Roman" pitchFamily="18" charset="0"/>
          </a:endParaRPr>
        </a:p>
      </dsp:txBody>
      <dsp:txXfrm>
        <a:off x="3656549" y="1524749"/>
        <a:ext cx="1290394" cy="808153"/>
      </dsp:txXfrm>
    </dsp:sp>
    <dsp:sp modelId="{ABD25850-6270-463F-89F5-5C37DD4D404E}">
      <dsp:nvSpPr>
        <dsp:cNvPr id="0" name=""/>
        <dsp:cNvSpPr/>
      </dsp:nvSpPr>
      <dsp:spPr>
        <a:xfrm>
          <a:off x="1341854" y="448879"/>
          <a:ext cx="2959892" cy="2959892"/>
        </a:xfrm>
        <a:custGeom>
          <a:avLst/>
          <a:gdLst/>
          <a:ahLst/>
          <a:cxnLst/>
          <a:rect l="0" t="0" r="0" b="0"/>
          <a:pathLst>
            <a:path>
              <a:moveTo>
                <a:pt x="2806500" y="2136065"/>
              </a:moveTo>
              <a:arcTo wR="1479946" hR="1479946" stAng="1579031" swAng="163412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5D11BF-155D-41BB-9A31-9014518366A0}">
      <dsp:nvSpPr>
        <dsp:cNvPr id="0" name=""/>
        <dsp:cNvSpPr/>
      </dsp:nvSpPr>
      <dsp:spPr>
        <a:xfrm>
          <a:off x="2132884" y="2960976"/>
          <a:ext cx="1377832" cy="89559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mn-MN" sz="1700" kern="1200" dirty="0" smtClean="0">
              <a:latin typeface="Times New Roman" pitchFamily="18" charset="0"/>
              <a:cs typeface="Times New Roman" pitchFamily="18" charset="0"/>
            </a:rPr>
            <a:t>3.ИНХ</a:t>
          </a:r>
          <a:r>
            <a:rPr lang="en-US" sz="1700" kern="1200" dirty="0" smtClean="0">
              <a:latin typeface="Times New Roman" pitchFamily="18" charset="0"/>
              <a:cs typeface="Times New Roman" pitchFamily="18" charset="0"/>
            </a:rPr>
            <a:t>-</a:t>
          </a:r>
          <a:r>
            <a:rPr lang="mn-MN" sz="1700" kern="1200" dirty="0" smtClean="0">
              <a:latin typeface="Times New Roman" pitchFamily="18" charset="0"/>
              <a:cs typeface="Times New Roman" pitchFamily="18" charset="0"/>
            </a:rPr>
            <a:t>аар саналыг батлах</a:t>
          </a:r>
          <a:endParaRPr lang="en-US" sz="1700" kern="1200" dirty="0">
            <a:latin typeface="Times New Roman" pitchFamily="18" charset="0"/>
            <a:cs typeface="Times New Roman" pitchFamily="18" charset="0"/>
          </a:endParaRPr>
        </a:p>
      </dsp:txBody>
      <dsp:txXfrm>
        <a:off x="2176603" y="3004695"/>
        <a:ext cx="1290394" cy="808153"/>
      </dsp:txXfrm>
    </dsp:sp>
    <dsp:sp modelId="{D48C9AB3-0891-4C61-89D4-2A4AB6ADDCBC}">
      <dsp:nvSpPr>
        <dsp:cNvPr id="0" name=""/>
        <dsp:cNvSpPr/>
      </dsp:nvSpPr>
      <dsp:spPr>
        <a:xfrm>
          <a:off x="1341854" y="448879"/>
          <a:ext cx="2959892" cy="2959892"/>
        </a:xfrm>
        <a:custGeom>
          <a:avLst/>
          <a:gdLst/>
          <a:ahLst/>
          <a:cxnLst/>
          <a:rect l="0" t="0" r="0" b="0"/>
          <a:pathLst>
            <a:path>
              <a:moveTo>
                <a:pt x="600731" y="2670417"/>
              </a:moveTo>
              <a:arcTo wR="1479946" hR="1479946" stAng="7586848" swAng="1634121"/>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759E37F-9CC1-426F-80BF-B77A0AC3D0BE}">
      <dsp:nvSpPr>
        <dsp:cNvPr id="0" name=""/>
        <dsp:cNvSpPr/>
      </dsp:nvSpPr>
      <dsp:spPr>
        <a:xfrm>
          <a:off x="652938" y="1481030"/>
          <a:ext cx="1377832" cy="89559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mn-MN" sz="1700" kern="1200" dirty="0" smtClean="0">
              <a:latin typeface="Times New Roman" pitchFamily="18" charset="0"/>
              <a:cs typeface="Times New Roman" pitchFamily="18" charset="0"/>
            </a:rPr>
            <a:t>4.Иргэдэд мэдээлэх</a:t>
          </a:r>
          <a:endParaRPr lang="en-US" sz="1700" kern="1200" dirty="0">
            <a:latin typeface="Times New Roman" pitchFamily="18" charset="0"/>
            <a:cs typeface="Times New Roman" pitchFamily="18" charset="0"/>
          </a:endParaRPr>
        </a:p>
      </dsp:txBody>
      <dsp:txXfrm>
        <a:off x="696657" y="1524749"/>
        <a:ext cx="1290394" cy="808153"/>
      </dsp:txXfrm>
    </dsp:sp>
    <dsp:sp modelId="{B9BE9B04-D914-4FC9-A8E1-EDCD7D3E1BF4}">
      <dsp:nvSpPr>
        <dsp:cNvPr id="0" name=""/>
        <dsp:cNvSpPr/>
      </dsp:nvSpPr>
      <dsp:spPr>
        <a:xfrm>
          <a:off x="1341854" y="448879"/>
          <a:ext cx="2959892" cy="2959892"/>
        </a:xfrm>
        <a:custGeom>
          <a:avLst/>
          <a:gdLst/>
          <a:ahLst/>
          <a:cxnLst/>
          <a:rect l="0" t="0" r="0" b="0"/>
          <a:pathLst>
            <a:path>
              <a:moveTo>
                <a:pt x="153391" y="823826"/>
              </a:moveTo>
              <a:arcTo wR="1479946" hR="1479946" stAng="12379031" swAng="1634121"/>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092AE-DB7A-45E5-86C1-F0AA76BBE686}">
      <dsp:nvSpPr>
        <dsp:cNvPr id="0" name=""/>
        <dsp:cNvSpPr/>
      </dsp:nvSpPr>
      <dsp:spPr>
        <a:xfrm>
          <a:off x="1409" y="0"/>
          <a:ext cx="3005174" cy="71437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t>2. Мэдээллийн танилцуулга бэлтгэх</a:t>
          </a:r>
          <a:endParaRPr lang="en-US" sz="1800" kern="1200" dirty="0"/>
        </a:p>
      </dsp:txBody>
      <dsp:txXfrm>
        <a:off x="22332" y="20923"/>
        <a:ext cx="2963328" cy="672533"/>
      </dsp:txXfrm>
    </dsp:sp>
    <dsp:sp modelId="{0491C5B9-1FDF-4676-AEC8-0C5A8B434127}">
      <dsp:nvSpPr>
        <dsp:cNvPr id="0" name=""/>
        <dsp:cNvSpPr/>
      </dsp:nvSpPr>
      <dsp:spPr>
        <a:xfrm>
          <a:off x="3307101" y="0"/>
          <a:ext cx="637097" cy="71437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307101" y="142876"/>
        <a:ext cx="445968" cy="428627"/>
      </dsp:txXfrm>
    </dsp:sp>
    <dsp:sp modelId="{FE0BB1EE-8956-42FD-8CB0-016FCD9B9325}">
      <dsp:nvSpPr>
        <dsp:cNvPr id="0" name=""/>
        <dsp:cNvSpPr/>
      </dsp:nvSpPr>
      <dsp:spPr>
        <a:xfrm>
          <a:off x="4208653" y="0"/>
          <a:ext cx="3005174" cy="71437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t>3. Олон нийтэд мэдээлэл хүргэх</a:t>
          </a:r>
          <a:endParaRPr lang="en-US" sz="1800" kern="1200" dirty="0"/>
        </a:p>
      </dsp:txBody>
      <dsp:txXfrm>
        <a:off x="4229576" y="20923"/>
        <a:ext cx="2963328" cy="6725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092AE-DB7A-45E5-86C1-F0AA76BBE686}">
      <dsp:nvSpPr>
        <dsp:cNvPr id="0" name=""/>
        <dsp:cNvSpPr/>
      </dsp:nvSpPr>
      <dsp:spPr>
        <a:xfrm>
          <a:off x="1409" y="0"/>
          <a:ext cx="3005174" cy="71437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t>2. Мэдээллийн танилцуулга бэлтгэх</a:t>
          </a:r>
          <a:endParaRPr lang="en-US" sz="1800" kern="1200" dirty="0"/>
        </a:p>
      </dsp:txBody>
      <dsp:txXfrm>
        <a:off x="22332" y="20923"/>
        <a:ext cx="2963328" cy="672533"/>
      </dsp:txXfrm>
    </dsp:sp>
    <dsp:sp modelId="{0491C5B9-1FDF-4676-AEC8-0C5A8B434127}">
      <dsp:nvSpPr>
        <dsp:cNvPr id="0" name=""/>
        <dsp:cNvSpPr/>
      </dsp:nvSpPr>
      <dsp:spPr>
        <a:xfrm>
          <a:off x="3307101" y="0"/>
          <a:ext cx="637097" cy="71437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307101" y="142876"/>
        <a:ext cx="445968" cy="428627"/>
      </dsp:txXfrm>
    </dsp:sp>
    <dsp:sp modelId="{FE0BB1EE-8956-42FD-8CB0-016FCD9B9325}">
      <dsp:nvSpPr>
        <dsp:cNvPr id="0" name=""/>
        <dsp:cNvSpPr/>
      </dsp:nvSpPr>
      <dsp:spPr>
        <a:xfrm>
          <a:off x="4208653" y="0"/>
          <a:ext cx="3005174" cy="71437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t>3. Олон нийтэд мэдээлэл хүргэх</a:t>
          </a:r>
          <a:endParaRPr lang="en-US" sz="1800" kern="1200" dirty="0"/>
        </a:p>
      </dsp:txBody>
      <dsp:txXfrm>
        <a:off x="4229576" y="20923"/>
        <a:ext cx="2963328" cy="6725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D5B15-E1C9-4F09-8F74-02661DD0C211}">
      <dsp:nvSpPr>
        <dsp:cNvPr id="0" name=""/>
        <dsp:cNvSpPr/>
      </dsp:nvSpPr>
      <dsp:spPr>
        <a:xfrm>
          <a:off x="0" y="0"/>
          <a:ext cx="2009461" cy="675965"/>
        </a:xfrm>
        <a:prstGeom prst="rightArrow">
          <a:avLst>
            <a:gd name="adj1" fmla="val 70000"/>
            <a:gd name="adj2" fmla="val 5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lvl="0" algn="ctr" defTabSz="400050">
            <a:lnSpc>
              <a:spcPct val="90000"/>
            </a:lnSpc>
            <a:spcBef>
              <a:spcPct val="0"/>
            </a:spcBef>
            <a:spcAft>
              <a:spcPct val="35000"/>
            </a:spcAft>
          </a:pPr>
          <a:r>
            <a:rPr lang="mn-MN" sz="900" b="0" kern="1200" dirty="0" smtClean="0">
              <a:latin typeface="Segoe UI Light" panose="020B0502040204020203" pitchFamily="34" charset="0"/>
              <a:ea typeface="+mn-ea"/>
              <a:cs typeface="Segoe UI Light" panose="020B0502040204020203" pitchFamily="34" charset="0"/>
            </a:rPr>
            <a:t>ИНХ</a:t>
          </a:r>
          <a:r>
            <a:rPr lang="mn-MN" sz="900" b="0" strike="sngStrike" kern="1200" dirty="0" smtClean="0">
              <a:latin typeface="Segoe UI Light" panose="020B0502040204020203" pitchFamily="34" charset="0"/>
              <a:ea typeface="+mn-ea"/>
              <a:cs typeface="Segoe UI Light" panose="020B0502040204020203" pitchFamily="34" charset="0"/>
            </a:rPr>
            <a:t>-</a:t>
          </a:r>
          <a:r>
            <a:rPr lang="mn-MN" sz="900" b="0" strike="noStrike" kern="1200" dirty="0" smtClean="0">
              <a:latin typeface="Segoe UI Light" panose="020B0502040204020203" pitchFamily="34" charset="0"/>
              <a:ea typeface="+mn-ea"/>
              <a:cs typeface="Segoe UI Light" panose="020B0502040204020203" pitchFamily="34" charset="0"/>
            </a:rPr>
            <a:t>ын</a:t>
          </a:r>
          <a:r>
            <a:rPr lang="mn-MN" sz="900" b="0" strike="sngStrike" kern="1200" dirty="0" smtClean="0">
              <a:latin typeface="Segoe UI Light" panose="020B0502040204020203" pitchFamily="34" charset="0"/>
              <a:ea typeface="+mn-ea"/>
              <a:cs typeface="Segoe UI Light" panose="020B0502040204020203" pitchFamily="34" charset="0"/>
            </a:rPr>
            <a:t> </a:t>
          </a:r>
          <a:r>
            <a:rPr lang="mn-MN" sz="900" b="0" strike="noStrike" kern="1200" dirty="0" smtClean="0">
              <a:latin typeface="Segoe UI Light" panose="020B0502040204020203" pitchFamily="34" charset="0"/>
              <a:ea typeface="+mn-ea"/>
              <a:cs typeface="Segoe UI Light" panose="020B0502040204020203" pitchFamily="34" charset="0"/>
            </a:rPr>
            <a:t>хүчин төгөлдөр байдал, иргэдийн оролцоог хангах</a:t>
          </a:r>
          <a:endParaRPr lang="en-US" sz="900" b="0" kern="1200" dirty="0">
            <a:latin typeface="Segoe UI Light" panose="020B0502040204020203" pitchFamily="34" charset="0"/>
            <a:ea typeface="+mn-ea"/>
            <a:cs typeface="Segoe UI Light" panose="020B0502040204020203" pitchFamily="34" charset="0"/>
          </a:endParaRPr>
        </a:p>
      </dsp:txBody>
      <dsp:txXfrm>
        <a:off x="502365" y="101395"/>
        <a:ext cx="1270507" cy="473175"/>
      </dsp:txXfrm>
    </dsp:sp>
    <dsp:sp modelId="{D8152AA2-D700-450C-B2C3-444374E1ECDA}">
      <dsp:nvSpPr>
        <dsp:cNvPr id="0" name=""/>
        <dsp:cNvSpPr/>
      </dsp:nvSpPr>
      <dsp:spPr>
        <a:xfrm>
          <a:off x="0" y="126340"/>
          <a:ext cx="386651" cy="386651"/>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mn-MN" sz="3200" b="1" kern="1200">
              <a:latin typeface="Segoe UI Light" panose="020B0502040204020203" pitchFamily="34" charset="0"/>
              <a:ea typeface="+mn-ea"/>
              <a:cs typeface="Segoe UI Light" panose="020B0502040204020203" pitchFamily="34" charset="0"/>
            </a:rPr>
            <a:t>1</a:t>
          </a:r>
          <a:endParaRPr lang="en-US" sz="3200" b="1" kern="1200">
            <a:latin typeface="Segoe UI Light" panose="020B0502040204020203" pitchFamily="34" charset="0"/>
            <a:ea typeface="+mn-ea"/>
            <a:cs typeface="Segoe UI Light" panose="020B0502040204020203" pitchFamily="34" charset="0"/>
          </a:endParaRPr>
        </a:p>
      </dsp:txBody>
      <dsp:txXfrm>
        <a:off x="56624" y="182964"/>
        <a:ext cx="273403" cy="273403"/>
      </dsp:txXfrm>
    </dsp:sp>
    <dsp:sp modelId="{61B2ECC7-C0B6-458A-85A1-7668ADDC7E66}">
      <dsp:nvSpPr>
        <dsp:cNvPr id="0" name=""/>
        <dsp:cNvSpPr/>
      </dsp:nvSpPr>
      <dsp:spPr>
        <a:xfrm>
          <a:off x="2109290" y="0"/>
          <a:ext cx="1593214" cy="675965"/>
        </a:xfrm>
        <a:prstGeom prst="rightArrow">
          <a:avLst>
            <a:gd name="adj1" fmla="val 70000"/>
            <a:gd name="adj2" fmla="val 50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lvl="0" algn="ctr" defTabSz="400050">
            <a:lnSpc>
              <a:spcPct val="90000"/>
            </a:lnSpc>
            <a:spcBef>
              <a:spcPct val="0"/>
            </a:spcBef>
            <a:spcAft>
              <a:spcPct val="35000"/>
            </a:spcAft>
          </a:pPr>
          <a:r>
            <a:rPr lang="mn-MN" sz="900" b="0" kern="1200" dirty="0" smtClean="0">
              <a:solidFill>
                <a:schemeClr val="tx1"/>
              </a:solidFill>
              <a:latin typeface="Segoe UI Light" panose="020B0502040204020203" pitchFamily="34" charset="0"/>
              <a:ea typeface="+mn-ea"/>
              <a:cs typeface="Segoe UI Light" panose="020B0502040204020203" pitchFamily="34" charset="0"/>
            </a:rPr>
            <a:t>Төслийн саналыг ач холбогдлоор нь эрэмбэлэх</a:t>
          </a:r>
          <a:endParaRPr lang="en-US" sz="900" b="0" kern="1200" dirty="0">
            <a:solidFill>
              <a:schemeClr val="tx1"/>
            </a:solidFill>
            <a:latin typeface="Segoe UI Light" panose="020B0502040204020203" pitchFamily="34" charset="0"/>
            <a:ea typeface="+mn-ea"/>
            <a:cs typeface="Segoe UI Light" panose="020B0502040204020203" pitchFamily="34" charset="0"/>
          </a:endParaRPr>
        </a:p>
      </dsp:txBody>
      <dsp:txXfrm>
        <a:off x="2507594" y="101395"/>
        <a:ext cx="958323" cy="473175"/>
      </dsp:txXfrm>
    </dsp:sp>
    <dsp:sp modelId="{39EC9CEB-DC3B-4340-8FD1-73A30693C1E9}">
      <dsp:nvSpPr>
        <dsp:cNvPr id="0" name=""/>
        <dsp:cNvSpPr/>
      </dsp:nvSpPr>
      <dsp:spPr>
        <a:xfrm>
          <a:off x="1922557" y="151948"/>
          <a:ext cx="386651" cy="386651"/>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mn-MN" sz="3200" b="1" kern="1200" dirty="0">
              <a:latin typeface="Segoe UI Light" panose="020B0502040204020203" pitchFamily="34" charset="0"/>
              <a:ea typeface="+mn-ea"/>
              <a:cs typeface="Segoe UI Light" panose="020B0502040204020203" pitchFamily="34" charset="0"/>
            </a:rPr>
            <a:t>2</a:t>
          </a:r>
          <a:endParaRPr lang="en-US" sz="3200" b="1" kern="1200" dirty="0">
            <a:latin typeface="Segoe UI Light" panose="020B0502040204020203" pitchFamily="34" charset="0"/>
            <a:ea typeface="+mn-ea"/>
            <a:cs typeface="Segoe UI Light" panose="020B0502040204020203" pitchFamily="34" charset="0"/>
          </a:endParaRPr>
        </a:p>
      </dsp:txBody>
      <dsp:txXfrm>
        <a:off x="1979181" y="208572"/>
        <a:ext cx="273403" cy="273403"/>
      </dsp:txXfrm>
    </dsp:sp>
    <dsp:sp modelId="{2F7B61BE-BAFB-4FD2-B16F-FD097E659E52}">
      <dsp:nvSpPr>
        <dsp:cNvPr id="0" name=""/>
        <dsp:cNvSpPr/>
      </dsp:nvSpPr>
      <dsp:spPr>
        <a:xfrm>
          <a:off x="3966702" y="0"/>
          <a:ext cx="1528288" cy="675965"/>
        </a:xfrm>
        <a:prstGeom prst="rightArrow">
          <a:avLst>
            <a:gd name="adj1" fmla="val 70000"/>
            <a:gd name="adj2" fmla="val 50000"/>
          </a:avLst>
        </a:prstGeom>
        <a:solidFill>
          <a:schemeClr val="bg2">
            <a:lumMod val="9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lvl="0" algn="ctr" defTabSz="400050">
            <a:lnSpc>
              <a:spcPct val="90000"/>
            </a:lnSpc>
            <a:spcBef>
              <a:spcPct val="0"/>
            </a:spcBef>
            <a:spcAft>
              <a:spcPct val="35000"/>
            </a:spcAft>
          </a:pPr>
          <a:r>
            <a:rPr lang="mn-MN" sz="900" b="0" kern="1200" dirty="0" smtClean="0">
              <a:latin typeface="Segoe UI Light" panose="020B0502040204020203" pitchFamily="34" charset="0"/>
              <a:ea typeface="+mn-ea"/>
              <a:cs typeface="Segoe UI Light" panose="020B0502040204020203" pitchFamily="34" charset="0"/>
            </a:rPr>
            <a:t>Төслийн санал бүрээр иргэдийн санал хураах</a:t>
          </a:r>
          <a:endParaRPr lang="en-US" sz="900" b="0" kern="1200" dirty="0">
            <a:latin typeface="Segoe UI Light" panose="020B0502040204020203" pitchFamily="34" charset="0"/>
            <a:ea typeface="+mn-ea"/>
            <a:cs typeface="Segoe UI Light" panose="020B0502040204020203" pitchFamily="34" charset="0"/>
          </a:endParaRPr>
        </a:p>
      </dsp:txBody>
      <dsp:txXfrm>
        <a:off x="4348774" y="101395"/>
        <a:ext cx="909628" cy="473175"/>
      </dsp:txXfrm>
    </dsp:sp>
    <dsp:sp modelId="{D641F83D-860E-46AB-993E-9B9952155057}">
      <dsp:nvSpPr>
        <dsp:cNvPr id="0" name=""/>
        <dsp:cNvSpPr/>
      </dsp:nvSpPr>
      <dsp:spPr>
        <a:xfrm>
          <a:off x="3765786" y="157462"/>
          <a:ext cx="386651" cy="386651"/>
        </a:xfrm>
        <a:prstGeom prst="ellipse">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mn-MN" sz="3200" b="1" kern="1200" dirty="0">
              <a:latin typeface="Segoe UI Light" panose="020B0502040204020203" pitchFamily="34" charset="0"/>
              <a:ea typeface="+mn-ea"/>
              <a:cs typeface="Segoe UI Light" panose="020B0502040204020203" pitchFamily="34" charset="0"/>
            </a:rPr>
            <a:t>3</a:t>
          </a:r>
          <a:endParaRPr lang="en-US" sz="3200" b="1" kern="1200" dirty="0">
            <a:latin typeface="Segoe UI Light" panose="020B0502040204020203" pitchFamily="34" charset="0"/>
            <a:ea typeface="+mn-ea"/>
            <a:cs typeface="Segoe UI Light" panose="020B0502040204020203" pitchFamily="34" charset="0"/>
          </a:endParaRPr>
        </a:p>
      </dsp:txBody>
      <dsp:txXfrm>
        <a:off x="3822410" y="214086"/>
        <a:ext cx="273403" cy="273403"/>
      </dsp:txXfrm>
    </dsp:sp>
    <dsp:sp modelId="{DB91925C-F9F1-4214-985D-85F1A86985E3}">
      <dsp:nvSpPr>
        <dsp:cNvPr id="0" name=""/>
        <dsp:cNvSpPr/>
      </dsp:nvSpPr>
      <dsp:spPr>
        <a:xfrm>
          <a:off x="5576624" y="0"/>
          <a:ext cx="2466236" cy="675965"/>
        </a:xfrm>
        <a:prstGeom prst="rightArrow">
          <a:avLst>
            <a:gd name="adj1" fmla="val 70000"/>
            <a:gd name="adj2" fmla="val 50000"/>
          </a:avLst>
        </a:prstGeom>
        <a:solidFill>
          <a:srgbClr val="EADCF4">
            <a:alpha val="89804"/>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lvl="0" algn="ctr" defTabSz="400050">
            <a:lnSpc>
              <a:spcPct val="90000"/>
            </a:lnSpc>
            <a:spcBef>
              <a:spcPct val="0"/>
            </a:spcBef>
            <a:spcAft>
              <a:spcPct val="35000"/>
            </a:spcAft>
          </a:pPr>
          <a:r>
            <a:rPr lang="mn-MN" sz="900" b="0" strike="noStrike" kern="1200" dirty="0" smtClean="0">
              <a:latin typeface="Segoe UI Light" panose="020B0502040204020203" pitchFamily="34" charset="0"/>
              <a:ea typeface="+mn-ea"/>
              <a:cs typeface="Segoe UI Light" panose="020B0502040204020203" pitchFamily="34" charset="0"/>
            </a:rPr>
            <a:t>Эрэмбэлсэн төслийн саналын жагсаалтыг танилцуулан батлах </a:t>
          </a:r>
          <a:r>
            <a:rPr lang="en-US" sz="900" b="0" kern="1200" dirty="0" smtClean="0">
              <a:solidFill>
                <a:srgbClr val="FF0000"/>
              </a:solidFill>
              <a:latin typeface="Segoe UI Light" panose="020B0502040204020203" pitchFamily="34" charset="0"/>
              <a:ea typeface="+mn-ea"/>
              <a:cs typeface="Segoe UI Light" panose="020B0502040204020203" pitchFamily="34" charset="0"/>
            </a:rPr>
            <a:t>(</a:t>
          </a:r>
          <a:r>
            <a:rPr lang="mn-MN" sz="900" b="1" kern="1200" dirty="0" smtClean="0">
              <a:solidFill>
                <a:srgbClr val="FF0000"/>
              </a:solidFill>
              <a:latin typeface="Segoe UI Light" panose="020B0502040204020203" pitchFamily="34" charset="0"/>
              <a:ea typeface="+mn-ea"/>
              <a:cs typeface="Segoe UI Light" panose="020B0502040204020203" pitchFamily="34" charset="0"/>
            </a:rPr>
            <a:t>5-р сард багтаан</a:t>
          </a:r>
          <a:r>
            <a:rPr lang="en-US" sz="900" b="0" kern="1200" dirty="0" smtClean="0">
              <a:solidFill>
                <a:srgbClr val="FF0000"/>
              </a:solidFill>
              <a:latin typeface="Segoe UI Light" panose="020B0502040204020203" pitchFamily="34" charset="0"/>
              <a:ea typeface="+mn-ea"/>
              <a:cs typeface="Segoe UI Light" panose="020B0502040204020203" pitchFamily="34" charset="0"/>
            </a:rPr>
            <a:t>)</a:t>
          </a:r>
          <a:endParaRPr lang="en-US" sz="900" b="0" kern="1200" dirty="0">
            <a:solidFill>
              <a:srgbClr val="FF0000"/>
            </a:solidFill>
            <a:latin typeface="Segoe UI Light" panose="020B0502040204020203" pitchFamily="34" charset="0"/>
            <a:ea typeface="+mn-ea"/>
            <a:cs typeface="Segoe UI Light" panose="020B0502040204020203" pitchFamily="34" charset="0"/>
          </a:endParaRPr>
        </a:p>
      </dsp:txBody>
      <dsp:txXfrm>
        <a:off x="6193183" y="101395"/>
        <a:ext cx="1613089" cy="473175"/>
      </dsp:txXfrm>
    </dsp:sp>
    <dsp:sp modelId="{30D1E3BF-5BFF-4869-A14E-321876D5EED0}">
      <dsp:nvSpPr>
        <dsp:cNvPr id="0" name=""/>
        <dsp:cNvSpPr/>
      </dsp:nvSpPr>
      <dsp:spPr>
        <a:xfrm>
          <a:off x="5546943" y="148623"/>
          <a:ext cx="386651" cy="386651"/>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mn-MN" sz="3200" b="1" kern="1200" dirty="0">
              <a:latin typeface="Segoe UI Light" panose="020B0502040204020203" pitchFamily="34" charset="0"/>
              <a:ea typeface="+mn-ea"/>
              <a:cs typeface="Segoe UI Light" panose="020B0502040204020203" pitchFamily="34" charset="0"/>
            </a:rPr>
            <a:t>4</a:t>
          </a:r>
          <a:endParaRPr lang="en-US" sz="3200" b="1" kern="1200" dirty="0">
            <a:latin typeface="Segoe UI Light" panose="020B0502040204020203" pitchFamily="34" charset="0"/>
            <a:ea typeface="+mn-ea"/>
            <a:cs typeface="Segoe UI Light" panose="020B0502040204020203" pitchFamily="34" charset="0"/>
          </a:endParaRPr>
        </a:p>
      </dsp:txBody>
      <dsp:txXfrm>
        <a:off x="5603567" y="205247"/>
        <a:ext cx="273403" cy="2734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4FC0E-F584-4960-A474-75D5C2275648}">
      <dsp:nvSpPr>
        <dsp:cNvPr id="0" name=""/>
        <dsp:cNvSpPr/>
      </dsp:nvSpPr>
      <dsp:spPr>
        <a:xfrm>
          <a:off x="608205" y="0"/>
          <a:ext cx="6892995" cy="2754408"/>
        </a:xfrm>
        <a:prstGeom prst="rightArrow">
          <a:avLst/>
        </a:prstGeom>
        <a:solidFill>
          <a:schemeClr val="accent2">
            <a:tint val="40000"/>
            <a:hueOff val="0"/>
            <a:satOff val="0"/>
            <a:lumOff val="0"/>
            <a:alphaOff val="0"/>
          </a:schemeClr>
        </a:solidFill>
        <a:ln>
          <a:noFill/>
        </a:ln>
        <a:effectLst/>
        <a:sp3d z="-161800" extrusionH="600" contourW="3000">
          <a:bevelT w="48600" h="18600"/>
          <a:bevelB w="48600" h="8600" prst="relaxedInset"/>
        </a:sp3d>
      </dsp:spPr>
      <dsp:style>
        <a:lnRef idx="0">
          <a:scrgbClr r="0" g="0" b="0"/>
        </a:lnRef>
        <a:fillRef idx="1">
          <a:scrgbClr r="0" g="0" b="0"/>
        </a:fillRef>
        <a:effectRef idx="0">
          <a:scrgbClr r="0" g="0" b="0"/>
        </a:effectRef>
        <a:fontRef idx="minor"/>
      </dsp:style>
    </dsp:sp>
    <dsp:sp modelId="{62C8AE93-5502-447D-9B57-E0BA72FB222B}">
      <dsp:nvSpPr>
        <dsp:cNvPr id="0" name=""/>
        <dsp:cNvSpPr/>
      </dsp:nvSpPr>
      <dsp:spPr>
        <a:xfrm>
          <a:off x="0" y="826322"/>
          <a:ext cx="2432822" cy="1101763"/>
        </a:xfrm>
        <a:prstGeom prst="roundRect">
          <a:avLst/>
        </a:prstGeom>
        <a:solidFill>
          <a:srgbClr val="FFC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236538" lvl="0" indent="0" algn="ctr" defTabSz="533400">
            <a:lnSpc>
              <a:spcPct val="90000"/>
            </a:lnSpc>
            <a:spcBef>
              <a:spcPct val="0"/>
            </a:spcBef>
            <a:spcAft>
              <a:spcPct val="35000"/>
            </a:spcAft>
          </a:pPr>
          <a:r>
            <a:rPr lang="mn-MN" sz="1200" b="1" kern="1200" dirty="0" smtClean="0">
              <a:latin typeface="Segoe UI Light" panose="020B0502040204020203" pitchFamily="34" charset="0"/>
              <a:cs typeface="Segoe UI Light" panose="020B0502040204020203" pitchFamily="34" charset="0"/>
            </a:rPr>
            <a:t>Матриц нь баг, сум, иргэдийн хувьд тулгамдсан асуудлыг тодорхойлох, ач холбогдлоор нь эрэмбэлэхэд тусална</a:t>
          </a:r>
          <a:endParaRPr lang="en-US" sz="1200" b="1" kern="1200" dirty="0">
            <a:latin typeface="Segoe UI Light" panose="020B0502040204020203" pitchFamily="34" charset="0"/>
            <a:cs typeface="Segoe UI Light" panose="020B0502040204020203" pitchFamily="34" charset="0"/>
          </a:endParaRPr>
        </a:p>
      </dsp:txBody>
      <dsp:txXfrm>
        <a:off x="53784" y="880106"/>
        <a:ext cx="2325254" cy="994195"/>
      </dsp:txXfrm>
    </dsp:sp>
    <dsp:sp modelId="{C345277A-BC17-4E8F-9A0E-4EFAF560E373}">
      <dsp:nvSpPr>
        <dsp:cNvPr id="0" name=""/>
        <dsp:cNvSpPr/>
      </dsp:nvSpPr>
      <dsp:spPr>
        <a:xfrm>
          <a:off x="2838292" y="826322"/>
          <a:ext cx="2432822" cy="1101763"/>
        </a:xfrm>
        <a:prstGeom prst="round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236538" lvl="0" indent="0" algn="ctr" defTabSz="622300">
            <a:lnSpc>
              <a:spcPct val="90000"/>
            </a:lnSpc>
            <a:spcBef>
              <a:spcPct val="0"/>
            </a:spcBef>
            <a:spcAft>
              <a:spcPct val="35000"/>
            </a:spcAft>
          </a:pPr>
          <a:r>
            <a:rPr lang="mn-MN" sz="1400" b="1" kern="1200" dirty="0" smtClean="0">
              <a:latin typeface="Segoe UI Light" panose="020B0502040204020203" pitchFamily="34" charset="0"/>
              <a:cs typeface="Segoe UI Light" panose="020B0502040204020203" pitchFamily="34" charset="0"/>
            </a:rPr>
            <a:t>Асуудлын мод нь гол асуудлын шалтгаан, үр нөлөөг тодруулна</a:t>
          </a:r>
          <a:endParaRPr lang="en-US" sz="1400" b="1" kern="1200" dirty="0">
            <a:latin typeface="Segoe UI Light" panose="020B0502040204020203" pitchFamily="34" charset="0"/>
            <a:cs typeface="Segoe UI Light" panose="020B0502040204020203" pitchFamily="34" charset="0"/>
          </a:endParaRPr>
        </a:p>
      </dsp:txBody>
      <dsp:txXfrm>
        <a:off x="2892076" y="880106"/>
        <a:ext cx="2325254" cy="994195"/>
      </dsp:txXfrm>
    </dsp:sp>
    <dsp:sp modelId="{5D0D2E78-2EE3-4B59-A14B-AFE7E7C159AC}">
      <dsp:nvSpPr>
        <dsp:cNvPr id="0" name=""/>
        <dsp:cNvSpPr/>
      </dsp:nvSpPr>
      <dsp:spPr>
        <a:xfrm>
          <a:off x="5676584" y="826322"/>
          <a:ext cx="2432822" cy="1101763"/>
        </a:xfrm>
        <a:prstGeom prst="roundRect">
          <a:avLst/>
        </a:prstGeom>
        <a:solidFill>
          <a:srgbClr val="FF9F9F"/>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176213" lvl="0" indent="0" algn="ctr" defTabSz="622300">
            <a:lnSpc>
              <a:spcPct val="90000"/>
            </a:lnSpc>
            <a:spcBef>
              <a:spcPct val="0"/>
            </a:spcBef>
            <a:spcAft>
              <a:spcPct val="35000"/>
            </a:spcAft>
          </a:pPr>
          <a:r>
            <a:rPr lang="mn-MN" sz="1400" b="1" kern="1200" dirty="0" smtClean="0">
              <a:latin typeface="Segoe UI Light" panose="020B0502040204020203" pitchFamily="34" charset="0"/>
              <a:cs typeface="Segoe UI Light" panose="020B0502040204020203" pitchFamily="34" charset="0"/>
            </a:rPr>
            <a:t>Шийдлийн мод нь гол асуудлыг хэрхэн шийдвэрлэх стратегийг тодорхойлно</a:t>
          </a:r>
          <a:endParaRPr lang="en-US" sz="1400" b="1" kern="1200" dirty="0">
            <a:latin typeface="Segoe UI Light" panose="020B0502040204020203" pitchFamily="34" charset="0"/>
            <a:cs typeface="Segoe UI Light" panose="020B0502040204020203" pitchFamily="34" charset="0"/>
          </a:endParaRPr>
        </a:p>
      </dsp:txBody>
      <dsp:txXfrm>
        <a:off x="5730368" y="880106"/>
        <a:ext cx="2325254" cy="9941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EE9EE-5DC5-4EBE-81D1-629010BFC334}">
      <dsp:nvSpPr>
        <dsp:cNvPr id="0" name=""/>
        <dsp:cNvSpPr/>
      </dsp:nvSpPr>
      <dsp:spPr>
        <a:xfrm>
          <a:off x="742165" y="886358"/>
          <a:ext cx="3048000" cy="304800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4D2121-A475-466F-A0FB-7EA6C1C3546D}">
      <dsp:nvSpPr>
        <dsp:cNvPr id="0" name=""/>
        <dsp:cNvSpPr/>
      </dsp:nvSpPr>
      <dsp:spPr>
        <a:xfrm>
          <a:off x="1080747" y="1224940"/>
          <a:ext cx="2370836" cy="2370836"/>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6A69B8-969F-41AB-93A4-24CF5C7B2CE9}">
      <dsp:nvSpPr>
        <dsp:cNvPr id="0" name=""/>
        <dsp:cNvSpPr/>
      </dsp:nvSpPr>
      <dsp:spPr>
        <a:xfrm>
          <a:off x="1419329" y="1563522"/>
          <a:ext cx="1693672" cy="169367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2C5F34-A50F-476F-9E7B-BEC8408F8578}">
      <dsp:nvSpPr>
        <dsp:cNvPr id="0" name=""/>
        <dsp:cNvSpPr/>
      </dsp:nvSpPr>
      <dsp:spPr>
        <a:xfrm>
          <a:off x="1758165" y="1902358"/>
          <a:ext cx="1016000" cy="1016000"/>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F7897-923D-4381-982A-7CC7A6D2B50B}">
      <dsp:nvSpPr>
        <dsp:cNvPr id="0" name=""/>
        <dsp:cNvSpPr/>
      </dsp:nvSpPr>
      <dsp:spPr>
        <a:xfrm>
          <a:off x="2096747" y="2240940"/>
          <a:ext cx="338836" cy="33883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24563C-1F43-4369-AE5C-782AA900850D}">
      <dsp:nvSpPr>
        <dsp:cNvPr id="0" name=""/>
        <dsp:cNvSpPr/>
      </dsp:nvSpPr>
      <dsp:spPr>
        <a:xfrm>
          <a:off x="4163230" y="129641"/>
          <a:ext cx="2921020" cy="538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lvl="0" algn="l" defTabSz="622300">
            <a:lnSpc>
              <a:spcPct val="90000"/>
            </a:lnSpc>
            <a:spcBef>
              <a:spcPct val="0"/>
            </a:spcBef>
            <a:spcAft>
              <a:spcPct val="35000"/>
            </a:spcAft>
          </a:pPr>
          <a:r>
            <a:rPr lang="en-US" sz="1400" kern="1200" dirty="0" smtClean="0"/>
            <a:t>1.</a:t>
          </a:r>
          <a:r>
            <a:rPr lang="mn-MN" sz="1400" kern="1200" dirty="0" smtClean="0"/>
            <a:t>Иргэн төвтэй байх</a:t>
          </a:r>
          <a:endParaRPr lang="en-US" sz="1400" kern="1200" dirty="0"/>
        </a:p>
      </dsp:txBody>
      <dsp:txXfrm>
        <a:off x="4163230" y="129641"/>
        <a:ext cx="2921020" cy="538073"/>
      </dsp:txXfrm>
    </dsp:sp>
    <dsp:sp modelId="{6418BCBD-0FE9-4243-B38A-5E53CED9DAEB}">
      <dsp:nvSpPr>
        <dsp:cNvPr id="0" name=""/>
        <dsp:cNvSpPr/>
      </dsp:nvSpPr>
      <dsp:spPr>
        <a:xfrm>
          <a:off x="3917165" y="398678"/>
          <a:ext cx="381000"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E3CA1C-1652-4DD8-8BBB-00B65F021D68}">
      <dsp:nvSpPr>
        <dsp:cNvPr id="0" name=""/>
        <dsp:cNvSpPr/>
      </dsp:nvSpPr>
      <dsp:spPr>
        <a:xfrm rot="5400000">
          <a:off x="2084555" y="580288"/>
          <a:ext cx="2011680" cy="164846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40EF7E-A869-4F74-AE09-6476A25207CC}">
      <dsp:nvSpPr>
        <dsp:cNvPr id="0" name=""/>
        <dsp:cNvSpPr/>
      </dsp:nvSpPr>
      <dsp:spPr>
        <a:xfrm>
          <a:off x="4163230" y="698601"/>
          <a:ext cx="2921020" cy="538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lvl="0" algn="l" defTabSz="622300">
            <a:lnSpc>
              <a:spcPct val="90000"/>
            </a:lnSpc>
            <a:spcBef>
              <a:spcPct val="0"/>
            </a:spcBef>
            <a:spcAft>
              <a:spcPct val="35000"/>
            </a:spcAft>
          </a:pPr>
          <a:r>
            <a:rPr lang="en-US" sz="1400" kern="1200" dirty="0" smtClean="0"/>
            <a:t>2.</a:t>
          </a:r>
          <a:r>
            <a:rPr lang="mn-MN" sz="1400" kern="1200" dirty="0" smtClean="0"/>
            <a:t>Хамтын ажиллагаа, иргэдийн оролцоо </a:t>
          </a:r>
          <a:endParaRPr lang="en-US" sz="1400" kern="1200" dirty="0"/>
        </a:p>
      </dsp:txBody>
      <dsp:txXfrm>
        <a:off x="4163230" y="698601"/>
        <a:ext cx="2921020" cy="538073"/>
      </dsp:txXfrm>
    </dsp:sp>
    <dsp:sp modelId="{3F655B13-AEB5-4126-8BBF-FD5DAD901964}">
      <dsp:nvSpPr>
        <dsp:cNvPr id="0" name=""/>
        <dsp:cNvSpPr/>
      </dsp:nvSpPr>
      <dsp:spPr>
        <a:xfrm>
          <a:off x="3917165" y="967638"/>
          <a:ext cx="381000"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404387-60C9-47B3-809C-21BF85CDEE85}">
      <dsp:nvSpPr>
        <dsp:cNvPr id="0" name=""/>
        <dsp:cNvSpPr/>
      </dsp:nvSpPr>
      <dsp:spPr>
        <a:xfrm rot="5400000">
          <a:off x="2380161" y="1106017"/>
          <a:ext cx="1674977" cy="139700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5134C4-2EEF-4323-BCB0-F5F8962766CD}">
      <dsp:nvSpPr>
        <dsp:cNvPr id="0" name=""/>
        <dsp:cNvSpPr/>
      </dsp:nvSpPr>
      <dsp:spPr>
        <a:xfrm>
          <a:off x="4163230" y="1267561"/>
          <a:ext cx="2921020" cy="538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lvl="0" algn="l" defTabSz="622300">
            <a:lnSpc>
              <a:spcPct val="90000"/>
            </a:lnSpc>
            <a:spcBef>
              <a:spcPct val="0"/>
            </a:spcBef>
            <a:spcAft>
              <a:spcPct val="35000"/>
            </a:spcAft>
          </a:pPr>
          <a:r>
            <a:rPr lang="en-US" sz="1400" kern="1200" dirty="0" smtClean="0"/>
            <a:t>3.</a:t>
          </a:r>
          <a:r>
            <a:rPr lang="mn-MN" sz="1400" kern="1200" dirty="0" smtClean="0"/>
            <a:t>Орон нутгийн удирдлага, иргэдийг чадавхижуулах</a:t>
          </a:r>
          <a:endParaRPr lang="en-US" sz="1400" kern="1200" dirty="0"/>
        </a:p>
      </dsp:txBody>
      <dsp:txXfrm>
        <a:off x="4163230" y="1267561"/>
        <a:ext cx="2921020" cy="538073"/>
      </dsp:txXfrm>
    </dsp:sp>
    <dsp:sp modelId="{A6B7E36E-D2D1-4FAE-944E-3076B56BAEBC}">
      <dsp:nvSpPr>
        <dsp:cNvPr id="0" name=""/>
        <dsp:cNvSpPr/>
      </dsp:nvSpPr>
      <dsp:spPr>
        <a:xfrm>
          <a:off x="3917165" y="1536598"/>
          <a:ext cx="381000"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69836-4F19-4656-BC81-C2E90E74B7A6}">
      <dsp:nvSpPr>
        <dsp:cNvPr id="0" name=""/>
        <dsp:cNvSpPr/>
      </dsp:nvSpPr>
      <dsp:spPr>
        <a:xfrm rot="5400000">
          <a:off x="2670025" y="1610258"/>
          <a:ext cx="1320800" cy="117348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9D6E9-C2FB-4FCA-8348-AAB1F769E221}">
      <dsp:nvSpPr>
        <dsp:cNvPr id="0" name=""/>
        <dsp:cNvSpPr/>
      </dsp:nvSpPr>
      <dsp:spPr>
        <a:xfrm>
          <a:off x="4163230" y="1824329"/>
          <a:ext cx="2921020" cy="538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lvl="0" algn="l" defTabSz="622300">
            <a:lnSpc>
              <a:spcPct val="90000"/>
            </a:lnSpc>
            <a:spcBef>
              <a:spcPct val="0"/>
            </a:spcBef>
            <a:spcAft>
              <a:spcPct val="35000"/>
            </a:spcAft>
          </a:pPr>
          <a:r>
            <a:rPr lang="en-US" sz="1400" kern="1200" dirty="0" smtClean="0"/>
            <a:t>4.</a:t>
          </a:r>
          <a:r>
            <a:rPr lang="mn-MN" sz="1400" kern="1200" dirty="0" smtClean="0"/>
            <a:t>Саналаа өгөх боломж, сонголт нь тэгш байх</a:t>
          </a:r>
          <a:endParaRPr lang="en-US" sz="1400" kern="1200" dirty="0"/>
        </a:p>
      </dsp:txBody>
      <dsp:txXfrm>
        <a:off x="4163230" y="1824329"/>
        <a:ext cx="2921020" cy="538073"/>
      </dsp:txXfrm>
    </dsp:sp>
    <dsp:sp modelId="{CD7DBFF1-D783-4346-BA4A-5E5B0489C45E}">
      <dsp:nvSpPr>
        <dsp:cNvPr id="0" name=""/>
        <dsp:cNvSpPr/>
      </dsp:nvSpPr>
      <dsp:spPr>
        <a:xfrm>
          <a:off x="3917165" y="2093366"/>
          <a:ext cx="381000"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BF888A-3F57-4091-9202-E4698569D2D6}">
      <dsp:nvSpPr>
        <dsp:cNvPr id="0" name=""/>
        <dsp:cNvSpPr/>
      </dsp:nvSpPr>
      <dsp:spPr>
        <a:xfrm rot="5400000">
          <a:off x="2958569" y="2142642"/>
          <a:ext cx="1007872" cy="90932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E0C070-9324-41E1-9374-218A32C251A5}">
      <dsp:nvSpPr>
        <dsp:cNvPr id="0" name=""/>
        <dsp:cNvSpPr/>
      </dsp:nvSpPr>
      <dsp:spPr>
        <a:xfrm>
          <a:off x="4163230" y="2364841"/>
          <a:ext cx="2921020" cy="538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lvl="0" algn="l" defTabSz="622300">
            <a:lnSpc>
              <a:spcPct val="90000"/>
            </a:lnSpc>
            <a:spcBef>
              <a:spcPct val="0"/>
            </a:spcBef>
            <a:spcAft>
              <a:spcPct val="35000"/>
            </a:spcAft>
          </a:pPr>
          <a:r>
            <a:rPr lang="en-US" sz="1400" kern="1200" dirty="0" smtClean="0"/>
            <a:t>5.</a:t>
          </a:r>
          <a:r>
            <a:rPr lang="mn-MN" sz="1400" kern="1200" dirty="0" smtClean="0"/>
            <a:t>Шинийг санаачлагч, тасралтгүй хөгжил</a:t>
          </a:r>
          <a:endParaRPr lang="en-US" sz="1400" kern="1200" dirty="0"/>
        </a:p>
      </dsp:txBody>
      <dsp:txXfrm>
        <a:off x="4163230" y="2364841"/>
        <a:ext cx="2921020" cy="538073"/>
      </dsp:txXfrm>
    </dsp:sp>
    <dsp:sp modelId="{40B2B691-1CD0-4C43-9A74-2D30034E27B4}">
      <dsp:nvSpPr>
        <dsp:cNvPr id="0" name=""/>
        <dsp:cNvSpPr/>
      </dsp:nvSpPr>
      <dsp:spPr>
        <a:xfrm>
          <a:off x="3917165" y="2633878"/>
          <a:ext cx="381000"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F080E0-11EF-4C35-98C4-2C3F79847DDD}">
      <dsp:nvSpPr>
        <dsp:cNvPr id="0" name=""/>
        <dsp:cNvSpPr/>
      </dsp:nvSpPr>
      <dsp:spPr>
        <a:xfrm rot="5400000">
          <a:off x="3231365" y="2659278"/>
          <a:ext cx="711200" cy="66040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9506CEA-A93C-47D9-912F-16D72CF60FD5}" type="datetimeFigureOut">
              <a:rPr lang="en-US" smtClean="0"/>
              <a:pPr/>
              <a:t>3/6/2019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F76FCF9-CF71-4C7B-9D1E-5B0A2D096BBF}" type="slidenum">
              <a:rPr lang="en-US" smtClean="0"/>
              <a:pPr/>
              <a:t>‹#›</a:t>
            </a:fld>
            <a:endParaRPr lang="en-US"/>
          </a:p>
        </p:txBody>
      </p:sp>
    </p:spTree>
    <p:extLst>
      <p:ext uri="{BB962C8B-B14F-4D97-AF65-F5344CB8AC3E}">
        <p14:creationId xmlns:p14="http://schemas.microsoft.com/office/powerpoint/2010/main" val="1721988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A24D14E-A909-492D-AA45-9F08CBEA4DD8}" type="datetimeFigureOut">
              <a:rPr lang="en-US" smtClean="0"/>
              <a:pPr/>
              <a:t>3/6/2019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E1B5518-8951-4244-9A16-D466E7448240}" type="slidenum">
              <a:rPr lang="en-US" smtClean="0"/>
              <a:pPr/>
              <a:t>‹#›</a:t>
            </a:fld>
            <a:endParaRPr lang="en-US"/>
          </a:p>
        </p:txBody>
      </p:sp>
    </p:spTree>
    <p:extLst>
      <p:ext uri="{BB962C8B-B14F-4D97-AF65-F5344CB8AC3E}">
        <p14:creationId xmlns:p14="http://schemas.microsoft.com/office/powerpoint/2010/main" val="3884301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5518-8951-4244-9A16-D466E7448240}" type="slidenum">
              <a:rPr lang="en-US" smtClean="0"/>
              <a:pPr/>
              <a:t>1</a:t>
            </a:fld>
            <a:endParaRPr lang="en-US"/>
          </a:p>
        </p:txBody>
      </p:sp>
    </p:spTree>
    <p:extLst>
      <p:ext uri="{BB962C8B-B14F-4D97-AF65-F5344CB8AC3E}">
        <p14:creationId xmlns:p14="http://schemas.microsoft.com/office/powerpoint/2010/main" val="1005728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mn-MN" sz="1200" dirty="0" smtClean="0">
                <a:solidFill>
                  <a:srgbClr val="4B4F56"/>
                </a:solidFill>
                <a:latin typeface="Segoe UI Light" panose="020B0502040204020203" pitchFamily="34" charset="0"/>
                <a:cs typeface="Segoe UI Light" panose="020B0502040204020203" pitchFamily="34" charset="0"/>
              </a:rPr>
              <a:t>Багийн Иргэдийн нийтийн хурал дээр ажлын хэсэг байгуулан санал хураах, санал тоолох, эрэмбэлэх ажиллагааг иргэдийн оролцоотой зохион байгуулж болно. </a:t>
            </a:r>
          </a:p>
          <a:p>
            <a:pPr algn="just">
              <a:spcBef>
                <a:spcPts val="385"/>
              </a:spcBef>
            </a:pPr>
            <a:r>
              <a:rPr lang="mn-MN" sz="1200" dirty="0" smtClean="0">
                <a:latin typeface="Segoe UI Light" panose="020B0502040204020203" pitchFamily="34" charset="0"/>
                <a:cs typeface="Segoe UI Light" panose="020B0502040204020203" pitchFamily="34" charset="0"/>
              </a:rPr>
              <a:t>Тухайлбал, зохион байгуулалттай бүлгүүдээс төлөөлөл оруулах</a:t>
            </a:r>
            <a:r>
              <a:rPr lang="en-US" sz="1200" dirty="0" smtClean="0">
                <a:latin typeface="Segoe UI Light" panose="020B0502040204020203" pitchFamily="34" charset="0"/>
                <a:cs typeface="Segoe UI Light" panose="020B0502040204020203" pitchFamily="34" charset="0"/>
              </a:rPr>
              <a:t>;</a:t>
            </a:r>
            <a:r>
              <a:rPr lang="mn-MN" sz="1200" dirty="0" smtClean="0">
                <a:latin typeface="Segoe UI Light" panose="020B0502040204020203" pitchFamily="34" charset="0"/>
                <a:cs typeface="Segoe UI Light" panose="020B0502040204020203" pitchFamily="34" charset="0"/>
              </a:rPr>
              <a:t> тооллогын комисс, санал авах үйл ажиллагааны тэмдэглэлийг хөтлөх зэрэгт иргэдийн саналыг авсан</a:t>
            </a:r>
            <a:r>
              <a:rPr lang="en-US" sz="1200" dirty="0" smtClean="0">
                <a:latin typeface="Segoe UI Light" panose="020B0502040204020203" pitchFamily="34" charset="0"/>
                <a:cs typeface="Segoe UI Light" panose="020B0502040204020203" pitchFamily="34" charset="0"/>
              </a:rPr>
              <a:t> </a:t>
            </a:r>
            <a:r>
              <a:rPr lang="mn-MN" sz="1200" dirty="0" smtClean="0">
                <a:latin typeface="Segoe UI Light" panose="020B0502040204020203" pitchFamily="34" charset="0"/>
                <a:cs typeface="Segoe UI Light" panose="020B0502040204020203" pitchFamily="34" charset="0"/>
              </a:rPr>
              <a:t>иргэдийг оролцуулах г.м.</a:t>
            </a:r>
            <a:endParaRPr lang="en-US" sz="1200" dirty="0" smtClean="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7114FB4B-8800-431F-9CEA-8288D29521FE}"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40042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5518-8951-4244-9A16-D466E7448240}" type="slidenum">
              <a:rPr lang="en-US" smtClean="0"/>
              <a:pPr/>
              <a:t>39</a:t>
            </a:fld>
            <a:endParaRPr lang="en-US"/>
          </a:p>
        </p:txBody>
      </p:sp>
    </p:spTree>
    <p:extLst>
      <p:ext uri="{BB962C8B-B14F-4D97-AF65-F5344CB8AC3E}">
        <p14:creationId xmlns:p14="http://schemas.microsoft.com/office/powerpoint/2010/main" val="1593998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200" dirty="0" smtClean="0">
                <a:latin typeface="Segoe UI Light" panose="020B0502040204020203" pitchFamily="34" charset="0"/>
                <a:cs typeface="Segoe UI Light" panose="020B0502040204020203" pitchFamily="34" charset="0"/>
              </a:rPr>
              <a:t>Нийтийн эрх ашиг, ашиг сонирхолд</a:t>
            </a:r>
            <a:r>
              <a:rPr lang="en-US" sz="1200" dirty="0" smtClean="0">
                <a:latin typeface="Segoe UI Light" panose="020B0502040204020203" pitchFamily="34" charset="0"/>
                <a:cs typeface="Segoe UI Light" panose="020B0502040204020203" pitchFamily="34" charset="0"/>
              </a:rPr>
              <a:t> </a:t>
            </a:r>
            <a:r>
              <a:rPr lang="mn-MN" sz="1200" dirty="0" smtClean="0">
                <a:latin typeface="Segoe UI Light" panose="020B0502040204020203" pitchFamily="34" charset="0"/>
                <a:cs typeface="Segoe UI Light" panose="020B0502040204020203" pitchFamily="34" charset="0"/>
              </a:rPr>
              <a:t>нийцсэн төсөл, арга хэмжээг сонгох нь ОНХС-ийн төлөвлөлт, хэрэгжилт, үр нөлөөнд ихээхэн чухал асуудал тул багийн түвшинд ирсэн саналуудыг ач холбогдлоор нь жагсааж, эдгээр нь тухайн багт тулгамдаад байгаа ямар гол асуудлыг шийдвэрлэхэд туслах талаар иргэдтэй сайтар ярилцах хэрэгтэй. Энэ үүднээс багийн ИНХ бол иргэд болон орон нутгийн удирдлагууд хамтран сууж багийн асуудлаа хэлэлцэн, зөв шийдэлд хүрэх боломжийг олгодог талбар юм. </a:t>
            </a:r>
            <a:endParaRPr lang="en-US" sz="1200" dirty="0" smtClean="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7114FB4B-8800-431F-9CEA-8288D29521F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75594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1715" indent="-151715">
              <a:lnSpc>
                <a:spcPct val="114000"/>
              </a:lnSpc>
              <a:spcBef>
                <a:spcPts val="770"/>
              </a:spcBef>
              <a:buFont typeface="Arial" panose="020B0604020202020204" pitchFamily="34" charset="0"/>
              <a:buChar char="•"/>
              <a:tabLst>
                <a:tab pos="113023" algn="l"/>
              </a:tabLst>
            </a:pPr>
            <a:r>
              <a:rPr lang="mn-MN" sz="1200" dirty="0" smtClean="0">
                <a:latin typeface="Segoe UI Light" panose="020B0502040204020203" pitchFamily="34" charset="0"/>
                <a:cs typeface="Segoe UI Light" panose="020B0502040204020203" pitchFamily="34" charset="0"/>
              </a:rPr>
              <a:t>“Асуудлын мод”-ыг ИНХ-д ашиглахын гол ач холбогдол нь баг, сумын түвшинд ямар “Гол асуудал” байна, эдгээрийн гол “Шалтгаан”-ууд нь юу вэ? гэдгийг иргэдээр тодорхойлуулж, ирүүлсэн төслүүдийг үнэхээр гол асуудлын “Шалтгаанууд”-ыг арилгахад/бууруулахад ач холбогдолтой эсэхээр нь </a:t>
            </a:r>
            <a:r>
              <a:rPr lang="en-US" sz="1200" dirty="0" smtClean="0">
                <a:latin typeface="Segoe UI Light" panose="020B0502040204020203" pitchFamily="34" charset="0"/>
                <a:cs typeface="Segoe UI Light" panose="020B0502040204020203" pitchFamily="34" charset="0"/>
              </a:rPr>
              <a:t>(</a:t>
            </a:r>
            <a:r>
              <a:rPr lang="mn-MN" sz="1200" dirty="0" smtClean="0">
                <a:latin typeface="Segoe UI Light" panose="020B0502040204020203" pitchFamily="34" charset="0"/>
                <a:cs typeface="Segoe UI Light" panose="020B0502040204020203" pitchFamily="34" charset="0"/>
              </a:rPr>
              <a:t>багт тэргүүн ээлжинд хэрэгжүүлэх шаардлагатай</a:t>
            </a:r>
            <a:r>
              <a:rPr lang="en-US" sz="1200" dirty="0" smtClean="0">
                <a:latin typeface="Segoe UI Light" panose="020B0502040204020203" pitchFamily="34" charset="0"/>
                <a:cs typeface="Segoe UI Light" panose="020B0502040204020203" pitchFamily="34" charset="0"/>
              </a:rPr>
              <a:t>)</a:t>
            </a:r>
            <a:r>
              <a:rPr lang="mn-MN" sz="1200" dirty="0" smtClean="0">
                <a:latin typeface="Segoe UI Light" panose="020B0502040204020203" pitchFamily="34" charset="0"/>
                <a:cs typeface="Segoe UI Light" panose="020B0502040204020203" pitchFamily="34" charset="0"/>
              </a:rPr>
              <a:t> эрэмбэлэхэд туслах зорилготой. </a:t>
            </a:r>
          </a:p>
          <a:p>
            <a:pPr marL="151715" indent="-151715">
              <a:lnSpc>
                <a:spcPct val="114000"/>
              </a:lnSpc>
              <a:spcBef>
                <a:spcPts val="385"/>
              </a:spcBef>
              <a:buFont typeface="Arial" panose="020B0604020202020204" pitchFamily="34" charset="0"/>
              <a:buChar char="•"/>
              <a:tabLst>
                <a:tab pos="113023" algn="l"/>
              </a:tabLst>
            </a:pPr>
            <a:r>
              <a:rPr lang="mn-MN" sz="1200" dirty="0" smtClean="0">
                <a:latin typeface="Segoe UI Light" panose="020B0502040204020203" pitchFamily="34" charset="0"/>
                <a:cs typeface="Segoe UI Light" panose="020B0502040204020203" pitchFamily="34" charset="0"/>
              </a:rPr>
              <a:t>Ингэснээр ач холбогдол багатай төслүүдийг иргэд сонгох нь багасна.</a:t>
            </a:r>
          </a:p>
          <a:p>
            <a:pPr>
              <a:lnSpc>
                <a:spcPct val="114000"/>
              </a:lnSpc>
            </a:pPr>
            <a:r>
              <a:rPr lang="mn-MN" sz="1200" b="1" dirty="0" smtClean="0">
                <a:latin typeface="Segoe UI Light" panose="020B0502040204020203" pitchFamily="34" charset="0"/>
                <a:cs typeface="Segoe UI Light" panose="020B0502040204020203" pitchFamily="34" charset="0"/>
              </a:rPr>
              <a:t>Гол асуудал, </a:t>
            </a:r>
            <a:r>
              <a:rPr lang="mn-MN" sz="1200" dirty="0" smtClean="0">
                <a:latin typeface="Segoe UI Light" panose="020B0502040204020203" pitchFamily="34" charset="0"/>
                <a:cs typeface="Segoe UI Light" panose="020B0502040204020203" pitchFamily="34" charset="0"/>
              </a:rPr>
              <a:t>түүнийг үүсгэж буй учир </a:t>
            </a:r>
            <a:r>
              <a:rPr lang="mn-MN" sz="1200" b="1" dirty="0" smtClean="0">
                <a:latin typeface="Segoe UI Light" panose="020B0502040204020203" pitchFamily="34" charset="0"/>
                <a:cs typeface="Segoe UI Light" panose="020B0502040204020203" pitchFamily="34" charset="0"/>
              </a:rPr>
              <a:t>Шалтгаан</a:t>
            </a:r>
            <a:r>
              <a:rPr lang="mn-MN" sz="1200" dirty="0" smtClean="0">
                <a:latin typeface="Segoe UI Light" panose="020B0502040204020203" pitchFamily="34" charset="0"/>
                <a:cs typeface="Segoe UI Light" panose="020B0502040204020203" pitchFamily="34" charset="0"/>
              </a:rPr>
              <a:t> хийгээд Гол асуудлаас үүдэн гарч буй сөрөг </a:t>
            </a:r>
            <a:r>
              <a:rPr lang="mn-MN" sz="1200" b="1" dirty="0" smtClean="0">
                <a:latin typeface="Segoe UI Light" panose="020B0502040204020203" pitchFamily="34" charset="0"/>
                <a:cs typeface="Segoe UI Light" panose="020B0502040204020203" pitchFamily="34" charset="0"/>
              </a:rPr>
              <a:t>Үр нөлөөг </a:t>
            </a:r>
            <a:r>
              <a:rPr lang="mn-MN" sz="1200" dirty="0" smtClean="0">
                <a:latin typeface="Segoe UI Light" panose="020B0502040204020203" pitchFamily="34" charset="0"/>
                <a:cs typeface="Segoe UI Light" panose="020B0502040204020203" pitchFamily="34" charset="0"/>
              </a:rPr>
              <a:t>тодруулж хэлэлцэнэ. </a:t>
            </a:r>
          </a:p>
          <a:p>
            <a:pPr>
              <a:lnSpc>
                <a:spcPct val="114000"/>
              </a:lnSpc>
              <a:spcBef>
                <a:spcPts val="385"/>
              </a:spcBef>
            </a:pPr>
            <a:r>
              <a:rPr lang="mn-MN" sz="1200" dirty="0" smtClean="0">
                <a:latin typeface="Segoe UI Light" panose="020B0502040204020203" pitchFamily="34" charset="0"/>
                <a:cs typeface="Segoe UI Light" panose="020B0502040204020203" pitchFamily="34" charset="0"/>
              </a:rPr>
              <a:t>Үүний дараа уг асуудлыг хэрхэн шийдвэрлэхээ “</a:t>
            </a:r>
            <a:r>
              <a:rPr lang="mn-MN" sz="1200" b="1" dirty="0" smtClean="0">
                <a:latin typeface="Segoe UI Light" panose="020B0502040204020203" pitchFamily="34" charset="0"/>
                <a:cs typeface="Segoe UI Light" panose="020B0502040204020203" pitchFamily="34" charset="0"/>
              </a:rPr>
              <a:t>Шийдлийн мод</a:t>
            </a:r>
            <a:r>
              <a:rPr lang="mn-MN" sz="1200" dirty="0" smtClean="0">
                <a:latin typeface="Segoe UI Light" panose="020B0502040204020203" pitchFamily="34" charset="0"/>
                <a:cs typeface="Segoe UI Light" panose="020B0502040204020203" pitchFamily="34" charset="0"/>
              </a:rPr>
              <a:t>”-ны аргыг ашиглан иргэдтэйгээ ярилцаж, өмнө иргэдээс санал ирүүлсэн аль төсөл нь дээрх асуудлыг шийдвэрлэхэд хамгийн их ач холбогдолтой болохыг тодорхойлно.</a:t>
            </a:r>
          </a:p>
        </p:txBody>
      </p:sp>
      <p:sp>
        <p:nvSpPr>
          <p:cNvPr id="4" name="Slide Number Placeholder 3"/>
          <p:cNvSpPr>
            <a:spLocks noGrp="1"/>
          </p:cNvSpPr>
          <p:nvPr>
            <p:ph type="sldNum" sz="quarter" idx="10"/>
          </p:nvPr>
        </p:nvSpPr>
        <p:spPr/>
        <p:txBody>
          <a:bodyPr/>
          <a:lstStyle/>
          <a:p>
            <a:fld id="{7114FB4B-8800-431F-9CEA-8288D29521FE}"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651144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1715" indent="-151715">
              <a:lnSpc>
                <a:spcPct val="114000"/>
              </a:lnSpc>
              <a:spcBef>
                <a:spcPts val="770"/>
              </a:spcBef>
              <a:buFont typeface="Arial" panose="020B0604020202020204" pitchFamily="34" charset="0"/>
              <a:buChar char="•"/>
              <a:tabLst>
                <a:tab pos="113023" algn="l"/>
              </a:tabLst>
            </a:pPr>
            <a:r>
              <a:rPr lang="mn-MN" sz="1200" dirty="0" smtClean="0">
                <a:latin typeface="Segoe UI Light" panose="020B0502040204020203" pitchFamily="34" charset="0"/>
                <a:cs typeface="Segoe UI Light" panose="020B0502040204020203" pitchFamily="34" charset="0"/>
              </a:rPr>
              <a:t>“Асуудлын мод”-ыг ИНХ-д ашиглахын гол ач холбогдол нь баг, сумын түвшинд ямар “Гол асуудал” байна, эдгээрийн гол “Шалтгаан”-ууд нь юу вэ? гэдгийг иргэдээр тодорхойлуулж, ирүүлсэн төслүүдийг үнэхээр гол асуудлын “Шалтгаанууд”-ыг арилгахад/бууруулахад ач холбогдолтой эсэхээр нь </a:t>
            </a:r>
            <a:r>
              <a:rPr lang="en-US" sz="1200" dirty="0" smtClean="0">
                <a:latin typeface="Segoe UI Light" panose="020B0502040204020203" pitchFamily="34" charset="0"/>
                <a:cs typeface="Segoe UI Light" panose="020B0502040204020203" pitchFamily="34" charset="0"/>
              </a:rPr>
              <a:t>(</a:t>
            </a:r>
            <a:r>
              <a:rPr lang="mn-MN" sz="1200" dirty="0" smtClean="0">
                <a:latin typeface="Segoe UI Light" panose="020B0502040204020203" pitchFamily="34" charset="0"/>
                <a:cs typeface="Segoe UI Light" panose="020B0502040204020203" pitchFamily="34" charset="0"/>
              </a:rPr>
              <a:t>багт тэргүүн ээлжинд хэрэгжүүлэх шаардлагатай</a:t>
            </a:r>
            <a:r>
              <a:rPr lang="en-US" sz="1200" dirty="0" smtClean="0">
                <a:latin typeface="Segoe UI Light" panose="020B0502040204020203" pitchFamily="34" charset="0"/>
                <a:cs typeface="Segoe UI Light" panose="020B0502040204020203" pitchFamily="34" charset="0"/>
              </a:rPr>
              <a:t>)</a:t>
            </a:r>
            <a:r>
              <a:rPr lang="mn-MN" sz="1200" dirty="0" smtClean="0">
                <a:latin typeface="Segoe UI Light" panose="020B0502040204020203" pitchFamily="34" charset="0"/>
                <a:cs typeface="Segoe UI Light" panose="020B0502040204020203" pitchFamily="34" charset="0"/>
              </a:rPr>
              <a:t> эрэмбэлэхэд туслах зорилготой. </a:t>
            </a:r>
          </a:p>
          <a:p>
            <a:pPr marL="151715" indent="-151715">
              <a:lnSpc>
                <a:spcPct val="114000"/>
              </a:lnSpc>
              <a:spcBef>
                <a:spcPts val="385"/>
              </a:spcBef>
              <a:buFont typeface="Arial" panose="020B0604020202020204" pitchFamily="34" charset="0"/>
              <a:buChar char="•"/>
              <a:tabLst>
                <a:tab pos="113023" algn="l"/>
              </a:tabLst>
            </a:pPr>
            <a:r>
              <a:rPr lang="mn-MN" sz="1200" dirty="0" smtClean="0">
                <a:latin typeface="Segoe UI Light" panose="020B0502040204020203" pitchFamily="34" charset="0"/>
                <a:cs typeface="Segoe UI Light" panose="020B0502040204020203" pitchFamily="34" charset="0"/>
              </a:rPr>
              <a:t>Ингэснээр ач холбогдол багатай төслүүдийг иргэд сонгох нь багасна.</a:t>
            </a:r>
          </a:p>
          <a:p>
            <a:endParaRPr lang="en-US" dirty="0"/>
          </a:p>
        </p:txBody>
      </p:sp>
      <p:sp>
        <p:nvSpPr>
          <p:cNvPr id="4" name="Slide Number Placeholder 3"/>
          <p:cNvSpPr>
            <a:spLocks noGrp="1"/>
          </p:cNvSpPr>
          <p:nvPr>
            <p:ph type="sldNum" sz="quarter" idx="10"/>
          </p:nvPr>
        </p:nvSpPr>
        <p:spPr/>
        <p:txBody>
          <a:bodyPr/>
          <a:lstStyle/>
          <a:p>
            <a:fld id="{1D203B80-3204-4739-B0B1-4939680F84DB}" type="slidenum">
              <a:rPr lang="en-US" smtClean="0"/>
              <a:pPr/>
              <a:t>47</a:t>
            </a:fld>
            <a:endParaRPr lang="en-US"/>
          </a:p>
        </p:txBody>
      </p:sp>
    </p:spTree>
    <p:extLst>
      <p:ext uri="{BB962C8B-B14F-4D97-AF65-F5344CB8AC3E}">
        <p14:creationId xmlns:p14="http://schemas.microsoft.com/office/powerpoint/2010/main" val="36473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Тухайн асуудлын</a:t>
            </a:r>
            <a:r>
              <a:rPr lang="mn-MN" baseline="0" dirty="0" smtClean="0"/>
              <a:t> шалтгаан болон үр нөлөө нь хэд ч байж болно.</a:t>
            </a:r>
            <a:endParaRPr lang="en-US" dirty="0"/>
          </a:p>
        </p:txBody>
      </p:sp>
      <p:sp>
        <p:nvSpPr>
          <p:cNvPr id="4" name="Slide Number Placeholder 3"/>
          <p:cNvSpPr>
            <a:spLocks noGrp="1"/>
          </p:cNvSpPr>
          <p:nvPr>
            <p:ph type="sldNum" sz="quarter" idx="10"/>
          </p:nvPr>
        </p:nvSpPr>
        <p:spPr/>
        <p:txBody>
          <a:bodyPr/>
          <a:lstStyle/>
          <a:p>
            <a:fld id="{7114FB4B-8800-431F-9CEA-8288D29521F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71624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3280" indent="-183280">
              <a:lnSpc>
                <a:spcPct val="114000"/>
              </a:lnSpc>
              <a:buFont typeface="Arial" panose="020B0604020202020204" pitchFamily="34" charset="0"/>
              <a:buChar char="•"/>
            </a:pPr>
            <a:r>
              <a:rPr lang="mn-MN" sz="1200" dirty="0" smtClean="0">
                <a:latin typeface="Segoe UI Light" panose="020B0502040204020203" pitchFamily="34" charset="0"/>
                <a:cs typeface="Segoe UI Light" panose="020B0502040204020203" pitchFamily="34" charset="0"/>
              </a:rPr>
              <a:t>“Асуудлын мод”-оор тодорхойлсон гол асуудлын шалтгаануудыг арилгахын тулд ямар арга хэмжээ авах шаардлагатай вэ? Ямар төслүүд хэрэгжүүлэх нь тухайн багийн иргэдэд хамгийн их хэрэгтэй вэ? гэсэн асуултад хариу өгөхөд “</a:t>
            </a:r>
            <a:r>
              <a:rPr lang="mn-MN" sz="1200" b="1" dirty="0" smtClean="0">
                <a:latin typeface="Segoe UI Light" panose="020B0502040204020203" pitchFamily="34" charset="0"/>
                <a:cs typeface="Segoe UI Light" panose="020B0502040204020203" pitchFamily="34" charset="0"/>
              </a:rPr>
              <a:t>Шийдлийн мод</a:t>
            </a:r>
            <a:r>
              <a:rPr lang="mn-MN" sz="1200" dirty="0" smtClean="0">
                <a:latin typeface="Segoe UI Light" panose="020B0502040204020203" pitchFamily="34" charset="0"/>
                <a:cs typeface="Segoe UI Light" panose="020B0502040204020203" pitchFamily="34" charset="0"/>
              </a:rPr>
              <a:t>”-ны арга тусална.</a:t>
            </a:r>
          </a:p>
          <a:p>
            <a:pPr marL="183280" indent="-183280">
              <a:lnSpc>
                <a:spcPct val="114000"/>
              </a:lnSpc>
              <a:spcBef>
                <a:spcPts val="385"/>
              </a:spcBef>
              <a:buFont typeface="Arial" panose="020B0604020202020204" pitchFamily="34" charset="0"/>
              <a:buChar char="•"/>
            </a:pPr>
            <a:r>
              <a:rPr lang="mn-MN" sz="1200" dirty="0" smtClean="0">
                <a:latin typeface="Segoe UI Light" panose="020B0502040204020203" pitchFamily="34" charset="0"/>
                <a:cs typeface="Segoe UI Light" panose="020B0502040204020203" pitchFamily="34" charset="0"/>
              </a:rPr>
              <a:t>“Шийдлийн мод”-ны бичиглэл дандаа </a:t>
            </a:r>
            <a:r>
              <a:rPr lang="mn-MN" sz="1200" b="1" dirty="0" smtClean="0">
                <a:latin typeface="Segoe UI Light" panose="020B0502040204020203" pitchFamily="34" charset="0"/>
                <a:cs typeface="Segoe UI Light" panose="020B0502040204020203" pitchFamily="34" charset="0"/>
              </a:rPr>
              <a:t>эерэг</a:t>
            </a:r>
            <a:r>
              <a:rPr lang="mn-MN" sz="1200" dirty="0" smtClean="0">
                <a:latin typeface="Segoe UI Light" panose="020B0502040204020203" pitchFamily="34" charset="0"/>
                <a:cs typeface="Segoe UI Light" panose="020B0502040204020203" pitchFamily="34" charset="0"/>
              </a:rPr>
              <a:t> агуулгатай байна. Жишээ нь: </a:t>
            </a:r>
            <a:r>
              <a:rPr lang="mn-MN" sz="1200" i="1" dirty="0" smtClean="0">
                <a:latin typeface="Segoe UI Light" panose="020B0502040204020203" pitchFamily="34" charset="0"/>
                <a:cs typeface="Segoe UI Light" panose="020B0502040204020203" pitchFamily="34" charset="0"/>
              </a:rPr>
              <a:t>бэлчээрийн талбайг нэмэгдүүлэх, тэжээлийн тариалалт хийх, хог хаягдлын цэгийг байгуулах </a:t>
            </a:r>
            <a:r>
              <a:rPr lang="mn-MN" sz="1200" dirty="0" smtClean="0">
                <a:latin typeface="Segoe UI Light" panose="020B0502040204020203" pitchFamily="34" charset="0"/>
                <a:cs typeface="Segoe UI Light" panose="020B0502040204020203" pitchFamily="34" charset="0"/>
              </a:rPr>
              <a:t>г.м</a:t>
            </a:r>
          </a:p>
          <a:p>
            <a:pPr marL="183280" indent="-183280">
              <a:lnSpc>
                <a:spcPct val="114000"/>
              </a:lnSpc>
              <a:spcBef>
                <a:spcPts val="385"/>
              </a:spcBef>
              <a:buFont typeface="Arial" panose="020B0604020202020204" pitchFamily="34" charset="0"/>
              <a:buChar char="•"/>
            </a:pPr>
            <a:r>
              <a:rPr lang="mn-MN" sz="1200" dirty="0" smtClean="0">
                <a:latin typeface="Segoe UI Light" panose="020B0502040204020203" pitchFamily="34" charset="0"/>
                <a:cs typeface="Segoe UI Light" panose="020B0502040204020203" pitchFamily="34" charset="0"/>
              </a:rPr>
              <a:t>Асуудлын мод”-ны нэгэн адил иргэдэд наалддаг цаас өгч, эсвэл тэдний саналыг наалддаг цаасан дээр бичиж, Шийдлийн модны холбогдох хэсэгт наана. </a:t>
            </a:r>
          </a:p>
          <a:p>
            <a:pPr marL="0" marR="0" lvl="0" indent="0" algn="l" defTabSz="914400" rtl="0" eaLnBrk="1" fontAlgn="auto" latinLnBrk="0" hangingPunct="1">
              <a:lnSpc>
                <a:spcPct val="100000"/>
              </a:lnSpc>
              <a:spcBef>
                <a:spcPts val="0"/>
              </a:spcBef>
              <a:spcAft>
                <a:spcPts val="0"/>
              </a:spcAft>
              <a:buClrTx/>
              <a:buSzTx/>
              <a:buFontTx/>
              <a:buNone/>
              <a:tabLst/>
              <a:defRPr/>
            </a:pPr>
            <a:r>
              <a:rPr lang="mn-MN" sz="1200" dirty="0" smtClean="0">
                <a:latin typeface="Segoe UI Light" panose="020B0502040204020203" pitchFamily="34" charset="0"/>
                <a:cs typeface="Segoe UI Light" panose="020B0502040204020203" pitchFamily="34" charset="0"/>
              </a:rPr>
              <a:t>Тодорхойлсон төслүүд нь шууд болон дам байдлаар бусад асуудлыг мөн шийдэж буй эсэхийг хэлэлцэнэ. “Нэг сумаар хоёр туулай буудах” төсөл байвал илүү их ач холбогдолтой билээ.</a:t>
            </a:r>
          </a:p>
          <a:p>
            <a:endParaRPr lang="en-US" dirty="0"/>
          </a:p>
        </p:txBody>
      </p:sp>
      <p:sp>
        <p:nvSpPr>
          <p:cNvPr id="4" name="Slide Number Placeholder 3"/>
          <p:cNvSpPr>
            <a:spLocks noGrp="1"/>
          </p:cNvSpPr>
          <p:nvPr>
            <p:ph type="sldNum" sz="quarter" idx="10"/>
          </p:nvPr>
        </p:nvSpPr>
        <p:spPr/>
        <p:txBody>
          <a:bodyPr/>
          <a:lstStyle/>
          <a:p>
            <a:fld id="{7114FB4B-8800-431F-9CEA-8288D29521F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69810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Тухайн асуудлын</a:t>
            </a:r>
            <a:r>
              <a:rPr lang="mn-MN" baseline="0" dirty="0" smtClean="0"/>
              <a:t> шалтгаан болон үр нөлөө нь хэд ч байж болно.</a:t>
            </a:r>
            <a:endParaRPr lang="en-US" dirty="0"/>
          </a:p>
        </p:txBody>
      </p:sp>
      <p:sp>
        <p:nvSpPr>
          <p:cNvPr id="4" name="Slide Number Placeholder 3"/>
          <p:cNvSpPr>
            <a:spLocks noGrp="1"/>
          </p:cNvSpPr>
          <p:nvPr>
            <p:ph type="sldNum" sz="quarter" idx="10"/>
          </p:nvPr>
        </p:nvSpPr>
        <p:spPr/>
        <p:txBody>
          <a:bodyPr/>
          <a:lstStyle/>
          <a:p>
            <a:fld id="{7114FB4B-8800-431F-9CEA-8288D29521F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031649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200" dirty="0" smtClean="0">
                <a:latin typeface="Segoe UI Light" panose="020B0502040204020203" pitchFamily="34" charset="0"/>
                <a:cs typeface="Segoe UI Light" panose="020B0502040204020203" pitchFamily="34" charset="0"/>
              </a:rPr>
              <a:t>Иргэн бүр өөр өөр бодол, хэрэгцээ шаардлагатай байдаг тул ИНХ-ийн үеээр иргэдийн нийтлэг эрх ашгийг хангах, багийн хувьд тулгамдсан асуудлаа хэлэлцэж, хэрхэн шийдвэрлэхээ ярьж, нэгдсэн ойлголтонд хүрэх нь чухал билээ</a:t>
            </a:r>
            <a:endParaRPr lang="en-US" sz="1200" dirty="0" smtClean="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7114FB4B-8800-431F-9CEA-8288D29521FE}"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352135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FFD877-3A41-42D5-978D-BF99D6D9C754}" type="datetime1">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338684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5BF9C-41BF-46D5-8A1E-E05BE345F600}" type="datetime1">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69874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2A3658-AF4A-4366-8090-94288C821D92}" type="datetime1">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372716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DD8734-E132-46F1-8DA2-F2D4EFF32A3E}" type="datetime1">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641F6-076D-47B9-9A76-B8C8D327F380}" type="slidenum">
              <a:rPr lang="en-US" smtClean="0"/>
              <a:pPr/>
              <a:t>‹#›</a:t>
            </a:fld>
            <a:endParaRPr lang="en-US"/>
          </a:p>
        </p:txBody>
      </p:sp>
      <p:pic>
        <p:nvPicPr>
          <p:cNvPr id="7" name="Picture 6"/>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sharpenSoften amount="25000"/>
                    </a14:imgEffect>
                    <a14:imgEffect>
                      <a14:colorTemperature colorTemp="5300"/>
                    </a14:imgEffect>
                    <a14:imgEffect>
                      <a14:saturation sat="185000"/>
                    </a14:imgEffect>
                    <a14:imgEffect>
                      <a14:brightnessContrast bright="20000"/>
                    </a14:imgEffect>
                  </a14:imgLayer>
                </a14:imgProps>
              </a:ext>
              <a:ext uri="{28A0092B-C50C-407E-A947-70E740481C1C}">
                <a14:useLocalDpi xmlns:a14="http://schemas.microsoft.com/office/drawing/2010/main" val="0"/>
              </a:ext>
            </a:extLst>
          </a:blip>
          <a:srcRect l="12000" r="15321" b="10526"/>
          <a:stretch/>
        </p:blipFill>
        <p:spPr>
          <a:xfrm>
            <a:off x="457200" y="123478"/>
            <a:ext cx="752795" cy="740715"/>
          </a:xfrm>
          <a:prstGeom prst="ellipse">
            <a:avLst/>
          </a:prstGeom>
          <a:noFill/>
          <a:ln>
            <a:noFill/>
          </a:ln>
        </p:spPr>
      </p:pic>
      <p:grpSp>
        <p:nvGrpSpPr>
          <p:cNvPr id="8" name="Group 7"/>
          <p:cNvGrpSpPr/>
          <p:nvPr userDrawn="1"/>
        </p:nvGrpSpPr>
        <p:grpSpPr>
          <a:xfrm>
            <a:off x="1" y="895350"/>
            <a:ext cx="9143999" cy="4248150"/>
            <a:chOff x="1" y="895350"/>
            <a:chExt cx="9144000" cy="4248150"/>
          </a:xfrm>
        </p:grpSpPr>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409950"/>
              <a:ext cx="91440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533400" y="895350"/>
              <a:ext cx="8001000"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5544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A6E46D-78B7-4E51-BC07-585526347C19}" type="datetime1">
              <a:rPr lang="en-US" smtClean="0"/>
              <a:t>3/6/2019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121410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2CA488-5D16-4E4A-9EBC-9DEB4BE316AE}" type="datetime1">
              <a:rPr lang="en-US" smtClean="0"/>
              <a:t>3/6/2019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53453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BC753E-A45D-4E63-AB0D-45C87F52CEFB}" type="datetime1">
              <a:rPr lang="en-US" smtClean="0"/>
              <a:t>3/6/2019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40957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BED8F2-67C0-4F2A-938A-9F9B1188DBA0}" type="datetime1">
              <a:rPr lang="en-US" smtClean="0"/>
              <a:t>3/6/2019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2843053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F5BA9-750D-48B9-A6C8-59A4F5119EE1}" type="datetime1">
              <a:rPr lang="en-US" smtClean="0"/>
              <a:t>3/6/2019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179516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0CFB3C-4731-4277-9D3F-2974E6E77C6C}" type="datetime1">
              <a:rPr lang="en-US" smtClean="0"/>
              <a:t>3/6/2019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3046876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4C9C49-7724-43CE-8E1C-7CCE3BD644AA}" type="datetime1">
              <a:rPr lang="en-US" smtClean="0"/>
              <a:t>3/6/2019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641F6-076D-47B9-9A76-B8C8D327F380}" type="slidenum">
              <a:rPr lang="en-US" smtClean="0"/>
              <a:pPr/>
              <a:t>‹#›</a:t>
            </a:fld>
            <a:endParaRPr lang="en-US"/>
          </a:p>
        </p:txBody>
      </p:sp>
    </p:spTree>
    <p:extLst>
      <p:ext uri="{BB962C8B-B14F-4D97-AF65-F5344CB8AC3E}">
        <p14:creationId xmlns:p14="http://schemas.microsoft.com/office/powerpoint/2010/main" val="278822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CF3A11-E7F5-4D78-B54A-04DE8AB54CBA}" type="datetime1">
              <a:rPr lang="en-US" smtClean="0"/>
              <a:t>3/6/2019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0641F6-076D-47B9-9A76-B8C8D327F380}" type="slidenum">
              <a:rPr lang="en-US" smtClean="0"/>
              <a:pPr/>
              <a:t>‹#›</a:t>
            </a:fld>
            <a:endParaRPr lang="en-US"/>
          </a:p>
        </p:txBody>
      </p:sp>
    </p:spTree>
    <p:extLst>
      <p:ext uri="{BB962C8B-B14F-4D97-AF65-F5344CB8AC3E}">
        <p14:creationId xmlns:p14="http://schemas.microsoft.com/office/powerpoint/2010/main" val="4192488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30"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5.sv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5.sv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98768" y="2328533"/>
            <a:ext cx="7772400" cy="1040712"/>
          </a:xfrm>
        </p:spPr>
        <p:txBody>
          <a:bodyPr>
            <a:noAutofit/>
          </a:bodyPr>
          <a:lstStyle/>
          <a:p>
            <a:r>
              <a:rPr lang="mn-MN" sz="3200" b="1" dirty="0" smtClean="0">
                <a:solidFill>
                  <a:schemeClr val="tx2"/>
                </a:solidFill>
                <a:ea typeface="Segoe UI Black" panose="020B0A02040204020203" pitchFamily="34" charset="0"/>
                <a:cs typeface="Segoe UI Light" panose="020B0502040204020203" pitchFamily="34" charset="0"/>
              </a:rPr>
              <a:t>Орон нутгийн хөгжлийн санг</a:t>
            </a:r>
            <a:r>
              <a:rPr lang="en-US" sz="3200" b="1" dirty="0" smtClean="0">
                <a:solidFill>
                  <a:schemeClr val="tx2"/>
                </a:solidFill>
                <a:ea typeface="Segoe UI Black" panose="020B0A02040204020203" pitchFamily="34" charset="0"/>
                <a:cs typeface="Segoe UI Light" panose="020B0502040204020203" pitchFamily="34" charset="0"/>
              </a:rPr>
              <a:t> </a:t>
            </a:r>
            <a:r>
              <a:rPr lang="mn-MN" sz="3200" b="1" dirty="0">
                <a:solidFill>
                  <a:schemeClr val="tx2"/>
                </a:solidFill>
                <a:ea typeface="Segoe UI Black" panose="020B0A02040204020203" pitchFamily="34" charset="0"/>
                <a:cs typeface="Segoe UI Light" panose="020B0502040204020203" pitchFamily="34" charset="0"/>
              </a:rPr>
              <a:t>иргэдийн</a:t>
            </a:r>
            <a:r>
              <a:rPr lang="en-US" sz="3200" b="1" dirty="0">
                <a:solidFill>
                  <a:schemeClr val="tx2"/>
                </a:solidFill>
                <a:ea typeface="Segoe UI Black" panose="020B0A02040204020203" pitchFamily="34" charset="0"/>
                <a:cs typeface="Segoe UI Light" panose="020B0502040204020203" pitchFamily="34" charset="0"/>
              </a:rPr>
              <a:t> </a:t>
            </a:r>
            <a:r>
              <a:rPr lang="mn-MN" sz="3200" b="1" dirty="0">
                <a:solidFill>
                  <a:schemeClr val="tx2"/>
                </a:solidFill>
                <a:ea typeface="Segoe UI Black" panose="020B0A02040204020203" pitchFamily="34" charset="0"/>
                <a:cs typeface="Segoe UI Light" panose="020B0502040204020203" pitchFamily="34" charset="0"/>
              </a:rPr>
              <a:t>оролцоотой</a:t>
            </a:r>
            <a:r>
              <a:rPr lang="en-US" sz="3200" b="1" dirty="0">
                <a:solidFill>
                  <a:schemeClr val="tx2"/>
                </a:solidFill>
                <a:ea typeface="Segoe UI Black" panose="020B0A02040204020203" pitchFamily="34" charset="0"/>
                <a:cs typeface="Segoe UI Light" panose="020B0502040204020203" pitchFamily="34" charset="0"/>
              </a:rPr>
              <a:t> </a:t>
            </a:r>
            <a:r>
              <a:rPr lang="mn-MN" sz="3200" b="1" dirty="0">
                <a:solidFill>
                  <a:schemeClr val="tx2"/>
                </a:solidFill>
                <a:ea typeface="Segoe UI Black" panose="020B0A02040204020203" pitchFamily="34" charset="0"/>
                <a:cs typeface="Segoe UI Light" panose="020B0502040204020203" pitchFamily="34" charset="0"/>
              </a:rPr>
              <a:t>төлөвлөх нь</a:t>
            </a:r>
            <a:endParaRPr lang="en-US" sz="3200" dirty="0"/>
          </a:p>
        </p:txBody>
      </p:sp>
      <p:pic>
        <p:nvPicPr>
          <p:cNvPr id="7" name="Picture 6"/>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harpenSoften amount="25000"/>
                    </a14:imgEffect>
                    <a14:imgEffect>
                      <a14:colorTemperature colorTemp="5300"/>
                    </a14:imgEffect>
                    <a14:imgEffect>
                      <a14:saturation sat="185000"/>
                    </a14:imgEffect>
                    <a14:imgEffect>
                      <a14:brightnessContrast bright="20000"/>
                    </a14:imgEffect>
                  </a14:imgLayer>
                </a14:imgProps>
              </a:ext>
              <a:ext uri="{28A0092B-C50C-407E-A947-70E740481C1C}">
                <a14:useLocalDpi xmlns:a14="http://schemas.microsoft.com/office/drawing/2010/main" val="0"/>
              </a:ext>
            </a:extLst>
          </a:blip>
          <a:srcRect l="12000" r="15321" b="10526"/>
          <a:stretch/>
        </p:blipFill>
        <p:spPr>
          <a:xfrm>
            <a:off x="1628135" y="1297726"/>
            <a:ext cx="723379" cy="711771"/>
          </a:xfrm>
          <a:prstGeom prst="ellipse">
            <a:avLst/>
          </a:prstGeom>
          <a:noFill/>
          <a:ln>
            <a:no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736" y="474963"/>
            <a:ext cx="2659422" cy="58461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1257" y="483518"/>
            <a:ext cx="1302951" cy="60136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411511"/>
            <a:ext cx="1707088" cy="522045"/>
          </a:xfrm>
          <a:prstGeom prst="rect">
            <a:avLst/>
          </a:prstGeom>
        </p:spPr>
      </p:pic>
      <p:sp>
        <p:nvSpPr>
          <p:cNvPr id="11" name="Title 1"/>
          <p:cNvSpPr txBox="1">
            <a:spLocks/>
          </p:cNvSpPr>
          <p:nvPr/>
        </p:nvSpPr>
        <p:spPr>
          <a:xfrm>
            <a:off x="1691680" y="1386242"/>
            <a:ext cx="6653356" cy="5562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chemeClr val="tx2"/>
                </a:solidFill>
                <a:latin typeface="Times New Roman" pitchFamily="18" charset="0"/>
                <a:cs typeface="Times New Roman" pitchFamily="18" charset="0"/>
              </a:rPr>
              <a:t>ТОГТВОРТОЙ АМЬЖИРГАА 3 ТӨСӨЛ</a:t>
            </a:r>
            <a:endParaRPr lang="mn-MN" sz="2000" b="1" dirty="0">
              <a:solidFill>
                <a:schemeClr val="tx2"/>
              </a:solidFill>
              <a:latin typeface="Times New Roman" pitchFamily="18" charset="0"/>
              <a:cs typeface="Times New Roman" pitchFamily="18" charset="0"/>
            </a:endParaRPr>
          </a:p>
        </p:txBody>
      </p:sp>
      <p:cxnSp>
        <p:nvCxnSpPr>
          <p:cNvPr id="19" name="Straight Connector 18"/>
          <p:cNvCxnSpPr/>
          <p:nvPr/>
        </p:nvCxnSpPr>
        <p:spPr>
          <a:xfrm>
            <a:off x="565488" y="1126182"/>
            <a:ext cx="80389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27584" y="3363838"/>
            <a:ext cx="751745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619771" y="4371950"/>
            <a:ext cx="6096000" cy="415498"/>
          </a:xfrm>
          <a:prstGeom prst="rect">
            <a:avLst/>
          </a:prstGeom>
        </p:spPr>
        <p:txBody>
          <a:bodyPr>
            <a:spAutoFit/>
          </a:bodyPr>
          <a:lstStyle/>
          <a:p>
            <a:pPr algn="ctr">
              <a:lnSpc>
                <a:spcPct val="150000"/>
              </a:lnSpc>
            </a:pPr>
            <a:r>
              <a:rPr lang="mn-MN" sz="1400" b="1" dirty="0" smtClean="0">
                <a:latin typeface="Times New Roman" panose="02020603050405020304" pitchFamily="18" charset="0"/>
                <a:cs typeface="Times New Roman" panose="02020603050405020304" pitchFamily="18" charset="0"/>
              </a:rPr>
              <a:t>2019 </a:t>
            </a:r>
            <a:r>
              <a:rPr lang="mn-MN" sz="1400" b="1" dirty="0" smtClean="0">
                <a:latin typeface="Times New Roman" panose="02020603050405020304" pitchFamily="18" charset="0"/>
                <a:cs typeface="Times New Roman" panose="02020603050405020304" pitchFamily="18" charset="0"/>
              </a:rPr>
              <a:t>оны 03 сарын </a:t>
            </a:r>
            <a:r>
              <a:rPr lang="mn-MN" sz="1400" b="1" dirty="0" smtClean="0">
                <a:latin typeface="Times New Roman" panose="02020603050405020304" pitchFamily="18" charset="0"/>
                <a:cs typeface="Times New Roman" panose="02020603050405020304" pitchFamily="18" charset="0"/>
              </a:rPr>
              <a:t>... </a:t>
            </a:r>
            <a:r>
              <a:rPr lang="mn-MN" sz="1400" b="1" dirty="0" smtClean="0">
                <a:latin typeface="Times New Roman" panose="02020603050405020304" pitchFamily="18" charset="0"/>
                <a:cs typeface="Times New Roman" panose="02020603050405020304" pitchFamily="18" charset="0"/>
              </a:rPr>
              <a:t>өдрүүд </a:t>
            </a:r>
            <a:endParaRPr lang="mn-MN" sz="1400" b="1" dirty="0"/>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3460" y="267494"/>
            <a:ext cx="1614740" cy="707733"/>
          </a:xfrm>
          <a:prstGeom prst="rect">
            <a:avLst/>
          </a:prstGeom>
        </p:spPr>
      </p:pic>
      <p:sp>
        <p:nvSpPr>
          <p:cNvPr id="2" name="Rectangle 1"/>
          <p:cNvSpPr/>
          <p:nvPr/>
        </p:nvSpPr>
        <p:spPr>
          <a:xfrm>
            <a:off x="2842079" y="3565314"/>
            <a:ext cx="3301160" cy="461665"/>
          </a:xfrm>
          <a:prstGeom prst="rect">
            <a:avLst/>
          </a:prstGeom>
        </p:spPr>
        <p:txBody>
          <a:bodyPr wrap="none">
            <a:spAutoFit/>
          </a:bodyPr>
          <a:lstStyle/>
          <a:p>
            <a:r>
              <a:rPr lang="mn-MN" sz="2400" b="1" i="1" dirty="0" smtClean="0">
                <a:solidFill>
                  <a:srgbClr val="C00000"/>
                </a:solidFill>
                <a:latin typeface="Times New Roman" panose="02020603050405020304" pitchFamily="18" charset="0"/>
                <a:cs typeface="Times New Roman" panose="02020603050405020304" pitchFamily="18" charset="0"/>
              </a:rPr>
              <a:t>Орон нутгийн </a:t>
            </a:r>
            <a:r>
              <a:rPr lang="mn-MN" sz="2400" b="1" i="1" dirty="0">
                <a:solidFill>
                  <a:srgbClr val="C00000"/>
                </a:solidFill>
                <a:latin typeface="Times New Roman" panose="02020603050405020304" pitchFamily="18" charset="0"/>
                <a:cs typeface="Times New Roman" panose="02020603050405020304" pitchFamily="18" charset="0"/>
              </a:rPr>
              <a:t>сургалт</a:t>
            </a:r>
            <a:endParaRPr lang="en-US" sz="2400" dirty="0"/>
          </a:p>
        </p:txBody>
      </p:sp>
    </p:spTree>
    <p:extLst>
      <p:ext uri="{BB962C8B-B14F-4D97-AF65-F5344CB8AC3E}">
        <p14:creationId xmlns:p14="http://schemas.microsoft.com/office/powerpoint/2010/main" val="3790129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38150"/>
            <a:ext cx="5867400" cy="472678"/>
          </a:xfrm>
        </p:spPr>
        <p:txBody>
          <a:bodyPr>
            <a:noAutofit/>
          </a:bodyPr>
          <a:lstStyle/>
          <a:p>
            <a:pPr algn="r"/>
            <a:r>
              <a:rPr lang="mn-MN" sz="1800" b="1" dirty="0" smtClean="0">
                <a:solidFill>
                  <a:schemeClr val="tx2"/>
                </a:solidFill>
              </a:rPr>
              <a:t>1.Иргэдийн оролцоог хангах бэлтгэл үе</a:t>
            </a:r>
            <a:r>
              <a:rPr lang="en-US" sz="1800" b="1" dirty="0" smtClean="0">
                <a:solidFill>
                  <a:schemeClr val="tx2"/>
                </a:solidFill>
              </a:rPr>
              <a:t>: </a:t>
            </a:r>
            <a:br>
              <a:rPr lang="en-US" sz="1800" b="1" dirty="0" smtClean="0">
                <a:solidFill>
                  <a:schemeClr val="tx2"/>
                </a:solidFill>
              </a:rPr>
            </a:br>
            <a:r>
              <a:rPr lang="mn-MN" sz="1600" b="1" dirty="0" smtClean="0">
                <a:solidFill>
                  <a:srgbClr val="FF0000"/>
                </a:solidFill>
              </a:rPr>
              <a:t>ОРОЛЦООГ ХАНГАХ АЖЛЫН ТӨЛӨВЛӨЛТ</a:t>
            </a:r>
            <a:r>
              <a:rPr lang="en-US" sz="1600" dirty="0" smtClean="0">
                <a:solidFill>
                  <a:srgbClr val="FF0000"/>
                </a:solidFill>
              </a:rPr>
              <a:t/>
            </a:r>
            <a:br>
              <a:rPr lang="en-US" sz="1600" dirty="0" smtClean="0">
                <a:solidFill>
                  <a:srgbClr val="FF0000"/>
                </a:solidFill>
              </a:rPr>
            </a:br>
            <a:endParaRPr lang="en-US" sz="1800" b="1" dirty="0">
              <a:solidFill>
                <a:srgbClr val="FF0000"/>
              </a:solidFill>
            </a:endParaRPr>
          </a:p>
        </p:txBody>
      </p:sp>
      <p:pic>
        <p:nvPicPr>
          <p:cNvPr id="7" name="Picture 3"/>
          <p:cNvPicPr>
            <a:picLocks noChangeAspect="1" noChangeArrowheads="1"/>
          </p:cNvPicPr>
          <p:nvPr/>
        </p:nvPicPr>
        <p:blipFill>
          <a:blip r:embed="rId2"/>
          <a:srcRect/>
          <a:stretch>
            <a:fillRect/>
          </a:stretch>
        </p:blipFill>
        <p:spPr bwMode="auto">
          <a:xfrm>
            <a:off x="428596" y="987968"/>
            <a:ext cx="8440761" cy="655088"/>
          </a:xfrm>
          <a:prstGeom prst="rect">
            <a:avLst/>
          </a:prstGeom>
          <a:noFill/>
          <a:ln w="9525">
            <a:noFill/>
            <a:miter lim="800000"/>
            <a:headEnd/>
            <a:tailEnd/>
          </a:ln>
          <a:effectLst/>
        </p:spPr>
      </p:pic>
      <p:sp>
        <p:nvSpPr>
          <p:cNvPr id="25" name="Rectangle 24"/>
          <p:cNvSpPr/>
          <p:nvPr/>
        </p:nvSpPr>
        <p:spPr>
          <a:xfrm>
            <a:off x="571472" y="1915253"/>
            <a:ext cx="8215370" cy="2677656"/>
          </a:xfrm>
          <a:prstGeom prst="rect">
            <a:avLst/>
          </a:prstGeom>
        </p:spPr>
        <p:txBody>
          <a:bodyPr wrap="square">
            <a:spAutoFit/>
          </a:bodyPr>
          <a:lstStyle/>
          <a:p>
            <a:pPr marL="342900" indent="-342900"/>
            <a:r>
              <a:rPr lang="mn-MN" sz="2400" dirty="0" smtClean="0"/>
              <a:t>Багийн Засаг дарга</a:t>
            </a:r>
            <a:r>
              <a:rPr lang="en-US" sz="2400" dirty="0" smtClean="0"/>
              <a:t>:</a:t>
            </a:r>
            <a:endParaRPr lang="mn-MN" sz="2400" dirty="0" smtClean="0"/>
          </a:p>
          <a:p>
            <a:pPr marL="342900" indent="-342900">
              <a:buFont typeface="+mj-lt"/>
              <a:buAutoNum type="arabicPeriod"/>
            </a:pPr>
            <a:r>
              <a:rPr lang="mn-MN" sz="2000" dirty="0" smtClean="0"/>
              <a:t>Үйл ажиллагааг төлөвлөх </a:t>
            </a:r>
          </a:p>
          <a:p>
            <a:pPr marL="800100" lvl="1" indent="-342900">
              <a:buFont typeface="Arial" pitchFamily="34" charset="0"/>
              <a:buChar char="•"/>
            </a:pPr>
            <a:r>
              <a:rPr lang="mn-MN" sz="2000" i="1" dirty="0" smtClean="0"/>
              <a:t>Үе шат тус бүрийн чиг үүрэг тодорхой болох</a:t>
            </a:r>
          </a:p>
          <a:p>
            <a:pPr marL="342900" indent="-342900">
              <a:buFont typeface="+mj-lt"/>
              <a:buAutoNum type="arabicPeriod"/>
            </a:pPr>
            <a:r>
              <a:rPr lang="mn-MN" sz="2000" dirty="0" smtClean="0"/>
              <a:t>Мэдээлэл бэлтгэх</a:t>
            </a:r>
          </a:p>
          <a:p>
            <a:pPr marL="800100" lvl="1" indent="-342900">
              <a:buFont typeface="Arial" pitchFamily="34" charset="0"/>
              <a:buChar char="•"/>
            </a:pPr>
            <a:r>
              <a:rPr lang="mn-MN" sz="2000" i="1" dirty="0" smtClean="0"/>
              <a:t>Иргэдэд хүргэх мэдээллийн хэлбэр, загвар тодорхой болох</a:t>
            </a:r>
          </a:p>
          <a:p>
            <a:pPr marL="342900" indent="-342900">
              <a:buFont typeface="+mj-lt"/>
              <a:buAutoNum type="arabicPeriod"/>
            </a:pPr>
            <a:r>
              <a:rPr lang="mn-MN" sz="2000" dirty="0" smtClean="0"/>
              <a:t>Олон нийтэд мэдээлэл хүргэх</a:t>
            </a:r>
          </a:p>
          <a:p>
            <a:pPr marL="800100" lvl="1" indent="-342900">
              <a:buFont typeface="Arial" pitchFamily="34" charset="0"/>
              <a:buChar char="•"/>
            </a:pPr>
            <a:r>
              <a:rPr lang="mn-MN" sz="2000" i="1" dirty="0" smtClean="0"/>
              <a:t>Мэдээлэл хүргэх суваг тодорхой болох</a:t>
            </a:r>
          </a:p>
          <a:p>
            <a:pPr marL="342900" indent="-342900">
              <a:buFont typeface="+mj-lt"/>
              <a:buAutoNum type="arabicPeriod"/>
            </a:pPr>
            <a:endParaRPr lang="en-US" sz="2400" dirty="0"/>
          </a:p>
        </p:txBody>
      </p:sp>
      <p:sp>
        <p:nvSpPr>
          <p:cNvPr id="9" name="Slide Number Placeholder 8"/>
          <p:cNvSpPr>
            <a:spLocks noGrp="1"/>
          </p:cNvSpPr>
          <p:nvPr>
            <p:ph type="sldNum" sz="quarter" idx="12"/>
          </p:nvPr>
        </p:nvSpPr>
        <p:spPr>
          <a:xfrm>
            <a:off x="6553200" y="4659982"/>
            <a:ext cx="2133600" cy="273844"/>
          </a:xfrm>
        </p:spPr>
        <p:txBody>
          <a:bodyPr/>
          <a:lstStyle/>
          <a:p>
            <a:fld id="{780641F6-076D-47B9-9A76-B8C8D327F380}" type="slidenum">
              <a:rPr lang="en-US" smtClean="0"/>
              <a:pPr/>
              <a:t>10</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571472" y="1071552"/>
          <a:ext cx="7858177" cy="3928238"/>
        </p:xfrm>
        <a:graphic>
          <a:graphicData uri="http://schemas.openxmlformats.org/drawingml/2006/table">
            <a:tbl>
              <a:tblPr firstRow="1" firstCol="1" bandRow="1"/>
              <a:tblGrid>
                <a:gridCol w="355738"/>
                <a:gridCol w="243821"/>
                <a:gridCol w="2848823"/>
                <a:gridCol w="1046759"/>
                <a:gridCol w="151142"/>
                <a:gridCol w="151142"/>
                <a:gridCol w="151142"/>
                <a:gridCol w="151142"/>
                <a:gridCol w="151142"/>
                <a:gridCol w="151142"/>
                <a:gridCol w="151142"/>
                <a:gridCol w="151142"/>
                <a:gridCol w="151142"/>
                <a:gridCol w="151142"/>
                <a:gridCol w="151142"/>
                <a:gridCol w="151142"/>
                <a:gridCol w="151142"/>
                <a:gridCol w="151142"/>
                <a:gridCol w="151142"/>
                <a:gridCol w="151142"/>
                <a:gridCol w="151142"/>
                <a:gridCol w="151142"/>
                <a:gridCol w="151142"/>
                <a:gridCol w="153099"/>
                <a:gridCol w="155590"/>
                <a:gridCol w="182649"/>
              </a:tblGrid>
              <a:tr h="166358">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Багц</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Ажилбарууд</a:t>
                      </a:r>
                      <a:endParaRPr lang="en-US" sz="1200" b="1"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Хэн хариуцах</a:t>
                      </a:r>
                      <a:endParaRPr lang="en-US" sz="1200" b="1"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Х</a:t>
                      </a:r>
                      <a:r>
                        <a:rPr lang="mn-MN" sz="1200" b="1" dirty="0" smtClean="0">
                          <a:effectLst/>
                          <a:latin typeface="+mn-lt"/>
                          <a:ea typeface="Calibri" panose="020F0502020204030204" pitchFamily="34" charset="0"/>
                          <a:cs typeface="Times New Roman" panose="02020603050405020304" pitchFamily="18" charset="0"/>
                        </a:rPr>
                        <a:t>угацаа</a:t>
                      </a:r>
                      <a:endParaRPr lang="en-US" sz="1200" b="1" dirty="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635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1 сар</a:t>
                      </a:r>
                      <a:endParaRPr lang="en-US" sz="1200" b="1" dirty="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2 сар</a:t>
                      </a:r>
                      <a:endParaRPr lang="en-US" sz="1200" b="1" dirty="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3 сар</a:t>
                      </a:r>
                      <a:endParaRPr lang="en-US" sz="1200" b="1" dirty="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4 сар</a:t>
                      </a:r>
                      <a:endParaRPr lang="en-US" sz="1200" b="1" dirty="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5 сар</a:t>
                      </a:r>
                      <a:endParaRPr lang="en-US" sz="1200" b="1" dirty="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b="1" dirty="0" smtClean="0">
                          <a:effectLst/>
                          <a:latin typeface="+mn-lt"/>
                          <a:ea typeface="Calibri" panose="020F0502020204030204" pitchFamily="34" charset="0"/>
                          <a:cs typeface="Times New Roman" panose="02020603050405020304" pitchFamily="18" charset="0"/>
                        </a:rPr>
                        <a:t>6</a:t>
                      </a:r>
                      <a:endParaRPr lang="en-US" sz="1200" b="1" dirty="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16635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1</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2</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3</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4</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1</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2</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3</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4</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1</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2</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3</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4</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1</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2</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3</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4</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1</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2</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3</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4</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a:effectLst/>
                          <a:latin typeface="+mn-lt"/>
                          <a:ea typeface="Calibri" panose="020F0502020204030204" pitchFamily="34" charset="0"/>
                          <a:cs typeface="Times New Roman" panose="02020603050405020304" pitchFamily="18" charset="0"/>
                        </a:rPr>
                        <a:t>1</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2</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6358">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755" marR="0" algn="ctr">
                        <a:lnSpc>
                          <a:spcPct val="107000"/>
                        </a:lnSpc>
                        <a:spcBef>
                          <a:spcPts val="0"/>
                        </a:spcBef>
                        <a:spcAft>
                          <a:spcPts val="0"/>
                        </a:spcAft>
                      </a:pPr>
                      <a:r>
                        <a:rPr lang="mn-MN" sz="1200" b="1">
                          <a:effectLst/>
                          <a:latin typeface="+mn-lt"/>
                          <a:ea typeface="Calibri" panose="020F0502020204030204" pitchFamily="34" charset="0"/>
                          <a:cs typeface="Times New Roman" panose="02020603050405020304" pitchFamily="18" charset="0"/>
                        </a:rPr>
                        <a:t>Бэлтгэл үе</a:t>
                      </a:r>
                      <a:endParaRPr lang="en-US" sz="1200">
                        <a:effectLst/>
                        <a:latin typeface="+mn-lt"/>
                        <a:ea typeface="Calibri" panose="020F0502020204030204" pitchFamily="34" charset="0"/>
                        <a:cs typeface="Times New Roman" panose="02020603050405020304" pitchFamily="18" charset="0"/>
                      </a:endParaRPr>
                    </a:p>
                  </a:txBody>
                  <a:tcPr marL="49810" marR="4981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Үйл ажиллагааг төлөвлөх</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a:effectLst/>
                          <a:latin typeface="+mn-lt"/>
                          <a:ea typeface="Calibri" panose="020F0502020204030204" pitchFamily="34" charset="0"/>
                          <a:cs typeface="Times New Roman" panose="02020603050405020304" pitchFamily="18" charset="0"/>
                        </a:rPr>
                        <a:t>Баг ЗД</a:t>
                      </a:r>
                      <a:endParaRPr lang="en-US" sz="120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highlight>
                            <a:srgbClr val="0000FF"/>
                          </a:highligh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r>
              <a:tr h="209805">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Иргэдэд мэдээлэх танилцуулга бэлтгэх </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ЗДТГ, Баг ЗД</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r>
              <a:tr h="340395">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3</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Олон нийтэд танилцуулгыг мэдээлэх, түгээх</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ЗДТГ, Баг   ЗД</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r>
              <a:tr h="166358">
                <a:tc rowSpan="8">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755" marR="0" algn="ctr">
                        <a:lnSpc>
                          <a:spcPct val="107000"/>
                        </a:lnSpc>
                        <a:spcBef>
                          <a:spcPts val="0"/>
                        </a:spcBef>
                        <a:spcAft>
                          <a:spcPts val="0"/>
                        </a:spcAft>
                      </a:pPr>
                      <a:r>
                        <a:rPr lang="mn-MN" sz="1200" b="1" dirty="0">
                          <a:effectLst/>
                          <a:latin typeface="+mn-lt"/>
                          <a:ea typeface="Calibri" panose="020F0502020204030204" pitchFamily="34" charset="0"/>
                          <a:cs typeface="Times New Roman" panose="02020603050405020304" pitchFamily="18" charset="0"/>
                        </a:rPr>
                        <a:t>Иргэдийн саналыг авах үе</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Санал авах хуудас тараах</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a:effectLst/>
                          <a:latin typeface="+mn-lt"/>
                          <a:ea typeface="Calibri" panose="020F0502020204030204" pitchFamily="34" charset="0"/>
                          <a:cs typeface="Times New Roman" panose="02020603050405020304" pitchFamily="18" charset="0"/>
                        </a:rPr>
                        <a:t>баг </a:t>
                      </a:r>
                      <a:r>
                        <a:rPr lang="en-US" sz="1200">
                          <a:effectLst/>
                          <a:latin typeface="+mn-lt"/>
                          <a:ea typeface="Calibri" panose="020F0502020204030204" pitchFamily="34" charset="0"/>
                          <a:cs typeface="Times New Roman" panose="02020603050405020304" pitchFamily="18" charset="0"/>
                        </a:rPr>
                        <a:t>/</a:t>
                      </a:r>
                      <a:r>
                        <a:rPr lang="mn-MN" sz="1200">
                          <a:effectLst/>
                          <a:latin typeface="+mn-lt"/>
                          <a:ea typeface="Calibri" panose="020F0502020204030204" pitchFamily="34" charset="0"/>
                          <a:cs typeface="Times New Roman" panose="02020603050405020304" pitchFamily="18" charset="0"/>
                        </a:rPr>
                        <a:t> ЗД</a:t>
                      </a:r>
                      <a:endParaRPr lang="en-US" sz="120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solidFill>
                            <a:srgbClr val="00B0F0"/>
                          </a:solidFill>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solidFill>
                            <a:srgbClr val="00B0F0"/>
                          </a:solidFill>
                          <a:effectLst/>
                          <a:latin typeface="+mn-lt"/>
                          <a:ea typeface="Calibri" panose="020F0502020204030204" pitchFamily="34" charset="0"/>
                          <a:cs typeface="Times New Roman" panose="02020603050405020304" pitchFamily="18" charset="0"/>
                        </a:rPr>
                        <a:t> </a:t>
                      </a:r>
                      <a:endParaRPr lang="en-US" sz="120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solidFill>
                            <a:srgbClr val="00B0F0"/>
                          </a:solidFill>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r>
              <a:tr h="340395">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5</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Зохион байгуулалттай иргэдийн бүлгийг нягтлах</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баг </a:t>
                      </a:r>
                      <a:r>
                        <a:rPr lang="en-US" sz="1200" dirty="0">
                          <a:effectLst/>
                          <a:latin typeface="+mn-lt"/>
                          <a:ea typeface="Calibri" panose="020F0502020204030204" pitchFamily="34" charset="0"/>
                          <a:cs typeface="Times New Roman" panose="02020603050405020304" pitchFamily="18" charset="0"/>
                        </a:rPr>
                        <a:t>/</a:t>
                      </a:r>
                      <a:r>
                        <a:rPr lang="mn-MN" sz="1200" dirty="0">
                          <a:effectLst/>
                          <a:latin typeface="+mn-lt"/>
                          <a:ea typeface="Calibri" panose="020F0502020204030204" pitchFamily="34" charset="0"/>
                          <a:cs typeface="Times New Roman" panose="02020603050405020304" pitchFamily="18" charset="0"/>
                        </a:rPr>
                        <a:t> ЗД</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r>
              <a:tr h="340395">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6</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smtClean="0">
                          <a:effectLst/>
                          <a:latin typeface="+mn-lt"/>
                          <a:ea typeface="Calibri" panose="020F0502020204030204" pitchFamily="34" charset="0"/>
                          <a:cs typeface="Times New Roman" panose="02020603050405020304" pitchFamily="18" charset="0"/>
                        </a:rPr>
                        <a:t>Иргэдийн</a:t>
                      </a:r>
                      <a:r>
                        <a:rPr lang="mn-MN" sz="1200" baseline="0" dirty="0" smtClean="0">
                          <a:effectLst/>
                          <a:latin typeface="+mn-lt"/>
                          <a:ea typeface="Calibri" panose="020F0502020204030204" pitchFamily="34" charset="0"/>
                          <a:cs typeface="Times New Roman" panose="02020603050405020304" pitchFamily="18" charset="0"/>
                        </a:rPr>
                        <a:t> </a:t>
                      </a:r>
                      <a:r>
                        <a:rPr lang="mn-MN" sz="1200" dirty="0" smtClean="0">
                          <a:effectLst/>
                          <a:latin typeface="+mn-lt"/>
                          <a:ea typeface="Calibri" panose="020F0502020204030204" pitchFamily="34" charset="0"/>
                          <a:cs typeface="Times New Roman" panose="02020603050405020304" pitchFamily="18" charset="0"/>
                        </a:rPr>
                        <a:t>бүлгийн хэлэлцүүлэгт урилгаар оролцож</a:t>
                      </a:r>
                      <a:r>
                        <a:rPr lang="mn-MN" sz="1200" baseline="0" dirty="0" smtClean="0">
                          <a:effectLst/>
                          <a:latin typeface="+mn-lt"/>
                          <a:ea typeface="Calibri" panose="020F0502020204030204" pitchFamily="34" charset="0"/>
                          <a:cs typeface="Times New Roman" panose="02020603050405020304" pitchFamily="18" charset="0"/>
                        </a:rPr>
                        <a:t> болно</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баг </a:t>
                      </a:r>
                      <a:r>
                        <a:rPr lang="en-US" sz="1200" dirty="0">
                          <a:effectLst/>
                          <a:latin typeface="+mn-lt"/>
                          <a:ea typeface="Calibri" panose="020F0502020204030204" pitchFamily="34" charset="0"/>
                          <a:cs typeface="Times New Roman" panose="02020603050405020304" pitchFamily="18" charset="0"/>
                        </a:rPr>
                        <a:t>/</a:t>
                      </a:r>
                      <a:r>
                        <a:rPr lang="mn-MN" sz="1200" dirty="0">
                          <a:effectLst/>
                          <a:latin typeface="+mn-lt"/>
                          <a:ea typeface="Calibri" panose="020F0502020204030204" pitchFamily="34" charset="0"/>
                          <a:cs typeface="Times New Roman" panose="02020603050405020304" pitchFamily="18" charset="0"/>
                        </a:rPr>
                        <a:t> ЗД</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endParaRPr lang="en-US" dirty="0"/>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r>
              <a:tr h="340395">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7</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smtClean="0">
                          <a:effectLst/>
                          <a:latin typeface="+mn-lt"/>
                          <a:ea typeface="Calibri" panose="020F0502020204030204" pitchFamily="34" charset="0"/>
                          <a:cs typeface="Times New Roman" panose="02020603050405020304" pitchFamily="18" charset="0"/>
                        </a:rPr>
                        <a:t>Иргэдийн бүлэг/үүд/ийн хэлэлцүүлгийн тэмдэглэлийг хурааж</a:t>
                      </a:r>
                      <a:r>
                        <a:rPr lang="mn-MN" sz="1200" baseline="0" dirty="0" smtClean="0">
                          <a:effectLst/>
                          <a:latin typeface="+mn-lt"/>
                          <a:ea typeface="Calibri" panose="020F0502020204030204" pitchFamily="34" charset="0"/>
                          <a:cs typeface="Times New Roman" panose="02020603050405020304" pitchFamily="18" charset="0"/>
                        </a:rPr>
                        <a:t> авах</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баг</a:t>
                      </a:r>
                      <a:r>
                        <a:rPr lang="en-US" sz="1200" dirty="0">
                          <a:effectLst/>
                          <a:latin typeface="+mn-lt"/>
                          <a:ea typeface="Calibri" panose="020F0502020204030204" pitchFamily="34" charset="0"/>
                          <a:cs typeface="Times New Roman" panose="02020603050405020304" pitchFamily="18" charset="0"/>
                        </a:rPr>
                        <a:t> /</a:t>
                      </a:r>
                      <a:r>
                        <a:rPr lang="mn-MN" sz="1200" dirty="0">
                          <a:effectLst/>
                          <a:latin typeface="+mn-lt"/>
                          <a:ea typeface="Calibri" panose="020F0502020204030204" pitchFamily="34" charset="0"/>
                          <a:cs typeface="Times New Roman" panose="02020603050405020304" pitchFamily="18" charset="0"/>
                        </a:rPr>
                        <a:t> ЗД</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r>
              <a:tr h="166358">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8</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a:effectLst/>
                          <a:latin typeface="+mn-lt"/>
                          <a:ea typeface="Calibri" panose="020F0502020204030204" pitchFamily="34" charset="0"/>
                          <a:cs typeface="Times New Roman" panose="02020603050405020304" pitchFamily="18" charset="0"/>
                        </a:rPr>
                        <a:t>Цахим саналыг бүртгэх</a:t>
                      </a:r>
                      <a:endParaRPr lang="en-US" sz="120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a:effectLst/>
                          <a:latin typeface="+mn-lt"/>
                          <a:ea typeface="Calibri" panose="020F0502020204030204" pitchFamily="34" charset="0"/>
                          <a:cs typeface="Times New Roman" panose="02020603050405020304" pitchFamily="18" charset="0"/>
                        </a:rPr>
                        <a:t>баг </a:t>
                      </a:r>
                      <a:r>
                        <a:rPr lang="en-US" sz="1200">
                          <a:effectLst/>
                          <a:latin typeface="+mn-lt"/>
                          <a:ea typeface="Calibri" panose="020F0502020204030204" pitchFamily="34" charset="0"/>
                          <a:cs typeface="Times New Roman" panose="02020603050405020304" pitchFamily="18" charset="0"/>
                        </a:rPr>
                        <a:t>/</a:t>
                      </a:r>
                      <a:r>
                        <a:rPr lang="mn-MN" sz="1200">
                          <a:effectLst/>
                          <a:latin typeface="+mn-lt"/>
                          <a:ea typeface="Calibri" panose="020F0502020204030204" pitchFamily="34" charset="0"/>
                          <a:cs typeface="Times New Roman" panose="02020603050405020304" pitchFamily="18" charset="0"/>
                        </a:rPr>
                        <a:t> ЗД</a:t>
                      </a:r>
                      <a:endParaRPr lang="en-US" sz="120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r>
              <a:tr h="166358">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9</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Саналын хуудсыг хурааж авах</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баг </a:t>
                      </a:r>
                      <a:r>
                        <a:rPr lang="en-US" sz="1200" dirty="0">
                          <a:effectLst/>
                          <a:latin typeface="+mn-lt"/>
                          <a:ea typeface="Calibri" panose="020F0502020204030204" pitchFamily="34" charset="0"/>
                          <a:cs typeface="Times New Roman" panose="02020603050405020304" pitchFamily="18" charset="0"/>
                        </a:rPr>
                        <a:t>/</a:t>
                      </a:r>
                      <a:r>
                        <a:rPr lang="mn-MN" sz="1200" dirty="0">
                          <a:effectLst/>
                          <a:latin typeface="+mn-lt"/>
                          <a:ea typeface="Calibri" panose="020F0502020204030204" pitchFamily="34" charset="0"/>
                          <a:cs typeface="Times New Roman" panose="02020603050405020304" pitchFamily="18" charset="0"/>
                        </a:rPr>
                        <a:t> ЗД</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r>
              <a:tr h="340395">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10</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Хэлэлцүүлгийн тэмдэглэл, саналын хуудас, цахим санал 3-ыг нэгтгэх</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a:effectLst/>
                          <a:latin typeface="+mn-lt"/>
                          <a:ea typeface="Calibri" panose="020F0502020204030204" pitchFamily="34" charset="0"/>
                          <a:cs typeface="Times New Roman" panose="02020603050405020304" pitchFamily="18" charset="0"/>
                        </a:rPr>
                        <a:t>баг </a:t>
                      </a:r>
                      <a:r>
                        <a:rPr lang="en-US" sz="1200">
                          <a:effectLst/>
                          <a:latin typeface="+mn-lt"/>
                          <a:ea typeface="Calibri" panose="020F0502020204030204" pitchFamily="34" charset="0"/>
                          <a:cs typeface="Times New Roman" panose="02020603050405020304" pitchFamily="18" charset="0"/>
                        </a:rPr>
                        <a:t>/</a:t>
                      </a:r>
                      <a:r>
                        <a:rPr lang="mn-MN" sz="1200">
                          <a:effectLst/>
                          <a:latin typeface="+mn-lt"/>
                          <a:ea typeface="Calibri" panose="020F0502020204030204" pitchFamily="34" charset="0"/>
                          <a:cs typeface="Times New Roman" panose="02020603050405020304" pitchFamily="18" charset="0"/>
                        </a:rPr>
                        <a:t> ЗД</a:t>
                      </a:r>
                      <a:endParaRPr lang="en-US" sz="120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r>
              <a:tr h="340395">
                <a:tc vMerge="1">
                  <a:txBody>
                    <a:bodyPr/>
                    <a:lstStyle/>
                    <a:p>
                      <a:endParaRPr 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11</a:t>
                      </a: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Төслийн саналын урьдчилсан жагсаалт гаргах</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7000"/>
                        </a:lnSpc>
                        <a:spcBef>
                          <a:spcPts val="0"/>
                        </a:spcBef>
                        <a:spcAft>
                          <a:spcPts val="0"/>
                        </a:spcAft>
                      </a:pPr>
                      <a:r>
                        <a:rPr lang="mn-MN" sz="1200" dirty="0">
                          <a:effectLst/>
                          <a:latin typeface="+mn-lt"/>
                          <a:ea typeface="Calibri" panose="020F0502020204030204" pitchFamily="34" charset="0"/>
                          <a:cs typeface="Times New Roman" panose="02020603050405020304" pitchFamily="18" charset="0"/>
                        </a:rPr>
                        <a:t>баг </a:t>
                      </a:r>
                      <a:r>
                        <a:rPr lang="en-US" sz="1200" dirty="0">
                          <a:effectLst/>
                          <a:latin typeface="+mn-lt"/>
                          <a:ea typeface="Calibri" panose="020F0502020204030204" pitchFamily="34" charset="0"/>
                          <a:cs typeface="Times New Roman" panose="02020603050405020304" pitchFamily="18" charset="0"/>
                        </a:rPr>
                        <a:t>/</a:t>
                      </a:r>
                      <a:r>
                        <a:rPr lang="mn-MN" sz="1200" dirty="0">
                          <a:effectLst/>
                          <a:latin typeface="+mn-lt"/>
                          <a:ea typeface="Calibri" panose="020F0502020204030204" pitchFamily="34" charset="0"/>
                          <a:cs typeface="Times New Roman" panose="02020603050405020304" pitchFamily="18" charset="0"/>
                        </a:rPr>
                        <a:t> ЗД</a:t>
                      </a:r>
                      <a:endParaRPr lang="en-US" sz="1200" dirty="0">
                        <a:effectLst/>
                        <a:latin typeface="+mn-lt"/>
                        <a:ea typeface="Calibri" panose="020F0502020204030204" pitchFamily="34" charset="0"/>
                        <a:cs typeface="Times New Roman" panose="02020603050405020304" pitchFamily="18" charset="0"/>
                      </a:endParaRPr>
                    </a:p>
                  </a:txBody>
                  <a:tcPr marL="49810" marR="498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txBody>
                  <a:tcPr marL="49810" marR="498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F0C8"/>
                    </a:solidFill>
                  </a:tcPr>
                </a:tc>
              </a:tr>
            </a:tbl>
          </a:graphicData>
        </a:graphic>
      </p:graphicFrame>
      <p:sp>
        <p:nvSpPr>
          <p:cNvPr id="11" name="Title 1"/>
          <p:cNvSpPr>
            <a:spLocks noGrp="1"/>
          </p:cNvSpPr>
          <p:nvPr>
            <p:ph type="title"/>
          </p:nvPr>
        </p:nvSpPr>
        <p:spPr>
          <a:xfrm>
            <a:off x="2667000" y="438150"/>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 </a:t>
            </a:r>
            <a:br>
              <a:rPr lang="en-US" sz="1800" b="1" dirty="0" smtClean="0">
                <a:solidFill>
                  <a:schemeClr val="tx2"/>
                </a:solidFill>
              </a:rPr>
            </a:br>
            <a:r>
              <a:rPr lang="mn-MN" sz="1600" b="1" dirty="0" smtClean="0">
                <a:solidFill>
                  <a:srgbClr val="FF0000"/>
                </a:solidFill>
              </a:rPr>
              <a:t>ОРОЛЦООГ ХАНГАХ АЖЛЫН ТӨЛӨВЛӨЛТ</a:t>
            </a:r>
            <a:r>
              <a:rPr lang="en-US" sz="1600" dirty="0" smtClean="0">
                <a:solidFill>
                  <a:srgbClr val="FF0000"/>
                </a:solidFill>
              </a:rPr>
              <a:t/>
            </a:r>
            <a:br>
              <a:rPr lang="en-US" sz="1600" dirty="0" smtClean="0">
                <a:solidFill>
                  <a:srgbClr val="FF0000"/>
                </a:solidFill>
              </a:rPr>
            </a:br>
            <a:endParaRPr lang="en-US" sz="1800" b="1" dirty="0">
              <a:solidFill>
                <a:srgbClr val="FF0000"/>
              </a:solidFill>
            </a:endParaRPr>
          </a:p>
        </p:txBody>
      </p:sp>
      <p:sp>
        <p:nvSpPr>
          <p:cNvPr id="9" name="Slide Number Placeholder 8"/>
          <p:cNvSpPr>
            <a:spLocks noGrp="1"/>
          </p:cNvSpPr>
          <p:nvPr>
            <p:ph type="sldNum" sz="quarter" idx="12"/>
          </p:nvPr>
        </p:nvSpPr>
        <p:spPr>
          <a:xfrm>
            <a:off x="6686872" y="4674170"/>
            <a:ext cx="2133600" cy="273844"/>
          </a:xfrm>
        </p:spPr>
        <p:txBody>
          <a:bodyPr/>
          <a:lstStyle/>
          <a:p>
            <a:fld id="{780641F6-076D-47B9-9A76-B8C8D327F380}" type="slidenum">
              <a:rPr lang="en-US" smtClean="0"/>
              <a:pPr/>
              <a:t>11</a:t>
            </a:fld>
            <a:endParaRPr lang="en-US"/>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a:t>
            </a:r>
            <a:br>
              <a:rPr lang="en-US" sz="1800" b="1" dirty="0" smtClean="0">
                <a:solidFill>
                  <a:schemeClr val="tx2"/>
                </a:solidFill>
              </a:rPr>
            </a:br>
            <a:r>
              <a:rPr lang="mn-MN" sz="1800" b="1" dirty="0" smtClean="0">
                <a:solidFill>
                  <a:srgbClr val="FF0000"/>
                </a:solidFill>
              </a:rPr>
              <a:t> ОРОЛЦООГ ХАНГАХ АЖЛЫН ТӨЛӨВЛӨЛТ</a:t>
            </a:r>
            <a:endParaRPr lang="en-US" sz="1800" b="1" dirty="0">
              <a:solidFill>
                <a:schemeClr val="tx2"/>
              </a:solidFill>
            </a:endParaRPr>
          </a:p>
        </p:txBody>
      </p:sp>
      <p:pic>
        <p:nvPicPr>
          <p:cNvPr id="2050" name="Picture 2"/>
          <p:cNvPicPr>
            <a:picLocks noChangeAspect="1" noChangeArrowheads="1"/>
          </p:cNvPicPr>
          <p:nvPr/>
        </p:nvPicPr>
        <p:blipFill>
          <a:blip r:embed="rId2"/>
          <a:srcRect/>
          <a:stretch>
            <a:fillRect/>
          </a:stretch>
        </p:blipFill>
        <p:spPr bwMode="auto">
          <a:xfrm>
            <a:off x="500034" y="928676"/>
            <a:ext cx="8094680" cy="4055279"/>
          </a:xfrm>
          <a:prstGeom prst="rect">
            <a:avLst/>
          </a:prstGeom>
          <a:noFill/>
          <a:ln w="9525">
            <a:noFill/>
            <a:miter lim="800000"/>
            <a:headEnd/>
            <a:tailEnd/>
          </a:ln>
          <a:effectLst/>
        </p:spPr>
      </p:pic>
      <p:sp>
        <p:nvSpPr>
          <p:cNvPr id="8" name="Slide Number Placeholder 7"/>
          <p:cNvSpPr>
            <a:spLocks noGrp="1"/>
          </p:cNvSpPr>
          <p:nvPr>
            <p:ph type="sldNum" sz="quarter" idx="12"/>
          </p:nvPr>
        </p:nvSpPr>
        <p:spPr>
          <a:xfrm>
            <a:off x="6732240" y="4659982"/>
            <a:ext cx="2133600" cy="273844"/>
          </a:xfrm>
        </p:spPr>
        <p:txBody>
          <a:bodyPr/>
          <a:lstStyle/>
          <a:p>
            <a:fld id="{780641F6-076D-47B9-9A76-B8C8D327F380}" type="slidenum">
              <a:rPr lang="en-US" smtClean="0"/>
              <a:pPr/>
              <a:t>12</a:t>
            </a:fld>
            <a:endParaRPr lang="en-US"/>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sp>
        <p:nvSpPr>
          <p:cNvPr id="45058" name="Rectangle 2"/>
          <p:cNvSpPr>
            <a:spLocks noChangeArrowheads="1"/>
          </p:cNvSpPr>
          <p:nvPr/>
        </p:nvSpPr>
        <p:spPr bwMode="auto">
          <a:xfrm>
            <a:off x="3571868" y="1357304"/>
            <a:ext cx="4053995"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mn-MN" altLang="zh-CN" sz="2000" b="0" i="1" u="none" strike="noStrike" cap="none" normalizeH="0" baseline="0" dirty="0" smtClean="0">
                <a:ln>
                  <a:noFill/>
                </a:ln>
                <a:solidFill>
                  <a:srgbClr val="000000"/>
                </a:solidFill>
                <a:effectLst/>
                <a:ea typeface="Times New Roman" pitchFamily="18" charset="0"/>
                <a:cs typeface="Times New Roman" pitchFamily="18" charset="0"/>
              </a:rPr>
              <a:t>Мэдээлэл бол иргэдийн</a:t>
            </a:r>
            <a:r>
              <a:rPr kumimoji="0" lang="en-US" altLang="zh-CN" sz="2000" b="0" i="1" u="none" strike="noStrike" cap="none" normalizeH="0" baseline="0" dirty="0" smtClean="0">
                <a:ln>
                  <a:noFill/>
                </a:ln>
                <a:solidFill>
                  <a:srgbClr val="000000"/>
                </a:solidFill>
                <a:effectLst/>
                <a:ea typeface="Times New Roman" pitchFamily="18" charset="0"/>
                <a:cs typeface="Times New Roman" pitchFamily="18" charset="0"/>
              </a:rPr>
              <a:t>:</a:t>
            </a:r>
            <a:endParaRPr kumimoji="0" lang="en-US" altLang="zh-CN" sz="1100" b="0" i="0" u="none" strike="noStrike" cap="none" normalizeH="0" baseline="0" dirty="0" smtClean="0">
              <a:ln>
                <a:noFill/>
              </a:ln>
              <a:solidFill>
                <a:schemeClr val="tx1"/>
              </a:solidFill>
              <a:effectLst/>
              <a:cs typeface="Arial" pitchFamily="34" charset="0"/>
            </a:endParaRPr>
          </a:p>
          <a:p>
            <a:pPr lvl="1" indent="342900" eaLnBrk="0" fontAlgn="base" hangingPunct="0">
              <a:spcBef>
                <a:spcPct val="0"/>
              </a:spcBef>
              <a:spcAft>
                <a:spcPct val="0"/>
              </a:spcAft>
            </a:pPr>
            <a:r>
              <a:rPr kumimoji="0" lang="en-US" altLang="zh-CN" b="0" i="1" u="none" strike="noStrike" cap="none" normalizeH="0" baseline="0" dirty="0" smtClean="0">
                <a:ln>
                  <a:noFill/>
                </a:ln>
                <a:solidFill>
                  <a:srgbClr val="000000"/>
                </a:solidFill>
                <a:effectLst/>
                <a:ea typeface="Times New Roman" pitchFamily="18" charset="0"/>
                <a:cs typeface="Times New Roman" pitchFamily="18" charset="0"/>
              </a:rPr>
              <a:t>- </a:t>
            </a:r>
            <a:r>
              <a:rPr kumimoji="0" lang="mn-MN" altLang="zh-CN" b="0" i="1" u="none" strike="noStrike" cap="none" normalizeH="0" baseline="0" dirty="0" smtClean="0">
                <a:ln>
                  <a:noFill/>
                </a:ln>
                <a:solidFill>
                  <a:srgbClr val="000000"/>
                </a:solidFill>
                <a:effectLst/>
                <a:ea typeface="Times New Roman" pitchFamily="18" charset="0"/>
                <a:cs typeface="Times New Roman" pitchFamily="18" charset="0"/>
              </a:rPr>
              <a:t>Амьсгалах хүчил төрөгч</a:t>
            </a:r>
            <a:endParaRPr kumimoji="0" lang="en-US" altLang="zh-CN" sz="1050" b="0" i="0" u="none" strike="noStrike" cap="none" normalizeH="0" baseline="0" dirty="0" smtClean="0">
              <a:ln>
                <a:noFill/>
              </a:ln>
              <a:solidFill>
                <a:schemeClr val="tx1"/>
              </a:solidFill>
              <a:effectLst/>
              <a:cs typeface="Arial" pitchFamily="34" charset="0"/>
            </a:endParaRPr>
          </a:p>
          <a:p>
            <a:pPr lvl="1" indent="342900" eaLnBrk="0" fontAlgn="base" hangingPunct="0">
              <a:spcBef>
                <a:spcPct val="0"/>
              </a:spcBef>
              <a:spcAft>
                <a:spcPct val="0"/>
              </a:spcAft>
            </a:pPr>
            <a:r>
              <a:rPr kumimoji="0" lang="en-US" altLang="zh-CN" b="0" i="1" u="none" strike="noStrike" cap="none" normalizeH="0" baseline="0" dirty="0" smtClean="0">
                <a:ln>
                  <a:noFill/>
                </a:ln>
                <a:solidFill>
                  <a:srgbClr val="000000"/>
                </a:solidFill>
                <a:effectLst/>
                <a:ea typeface="Times New Roman" pitchFamily="18" charset="0"/>
                <a:cs typeface="Times New Roman" pitchFamily="18" charset="0"/>
              </a:rPr>
              <a:t>- </a:t>
            </a:r>
            <a:r>
              <a:rPr kumimoji="0" lang="mn-MN" altLang="zh-CN" b="0" i="1" u="none" strike="noStrike" cap="none" normalizeH="0" baseline="0" dirty="0" smtClean="0">
                <a:ln>
                  <a:noFill/>
                </a:ln>
                <a:solidFill>
                  <a:srgbClr val="000000"/>
                </a:solidFill>
                <a:effectLst/>
                <a:ea typeface="Times New Roman" pitchFamily="18" charset="0"/>
                <a:cs typeface="Times New Roman" pitchFamily="18" charset="0"/>
              </a:rPr>
              <a:t>Бүтээлч оролцооны хөшүүрэг</a:t>
            </a:r>
            <a:endParaRPr kumimoji="0" lang="mn-MN" altLang="zh-CN" sz="2800" b="0" i="0" u="none" strike="noStrike" cap="none" normalizeH="0" baseline="0" dirty="0" smtClean="0">
              <a:ln>
                <a:noFill/>
              </a:ln>
              <a:solidFill>
                <a:schemeClr val="tx1"/>
              </a:solidFill>
              <a:effectLst/>
              <a:cs typeface="Arial" pitchFamily="34" charset="0"/>
            </a:endParaRPr>
          </a:p>
        </p:txBody>
      </p:sp>
      <p:pic>
        <p:nvPicPr>
          <p:cNvPr id="12" name="Picture 11" descr="Group">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a16="http://schemas.microsoft.com/office/drawing/2014/main" xmlns="" xmlns:wne="http://schemas.microsoft.com/office/word/2006/wordml" xmlns:wp="http://schemas.openxmlformats.org/drawingml/2006/wordprocessingDrawing" xmlns:m="http://schemas.openxmlformats.org/officeDocument/2006/math" xmlns:ve="http://schemas.openxmlformats.org/markup-compatibility/2006" id="{15FB6C2C-4880-4EE6-B3F7-9B7A11CAF401}"/>
              </a:ext>
            </a:extLst>
          </p:cNvPr>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pic="http://schemas.openxmlformats.org/drawingml/2006/picture" xmlns:o="urn:schemas-microsoft-com:office:office" xmlns:v="urn:schemas-microsoft-com:vml" xmlns:w10="urn:schemas-microsoft-com:office:word" xmlns:w="http://schemas.openxmlformats.org/wordprocessingml/2006/main" xmlns:asvg="http://schemas.microsoft.com/office/drawing/2016/SVG/main" xmlns="" xmlns:wne="http://schemas.microsoft.com/office/word/2006/wordml" xmlns:wp="http://schemas.openxmlformats.org/drawingml/2006/wordprocessingDrawing" xmlns:m="http://schemas.openxmlformats.org/officeDocument/2006/math" xmlns:ve="http://schemas.openxmlformats.org/markup-compatibility/2006" r:embed="rId30"/>
              </a:ext>
            </a:extLst>
          </a:blip>
          <a:stretch>
            <a:fillRect/>
          </a:stretch>
        </p:blipFill>
        <p:spPr>
          <a:xfrm>
            <a:off x="1357290" y="1000114"/>
            <a:ext cx="1499616" cy="1506932"/>
          </a:xfrm>
          <a:prstGeom prst="rect">
            <a:avLst/>
          </a:prstGeom>
        </p:spPr>
      </p:pic>
      <p:sp>
        <p:nvSpPr>
          <p:cNvPr id="15" name="TextBox 14"/>
          <p:cNvSpPr txBox="1"/>
          <p:nvPr/>
        </p:nvSpPr>
        <p:spPr>
          <a:xfrm>
            <a:off x="642910" y="2468121"/>
            <a:ext cx="8143932" cy="2400657"/>
          </a:xfrm>
          <a:prstGeom prst="rect">
            <a:avLst/>
          </a:prstGeom>
          <a:noFill/>
        </p:spPr>
        <p:txBody>
          <a:bodyPr wrap="square" rtlCol="0">
            <a:spAutoFit/>
          </a:bodyPr>
          <a:lstStyle/>
          <a:p>
            <a:pPr marL="342900" lvl="0" indent="-342900" algn="just">
              <a:spcBef>
                <a:spcPts val="600"/>
              </a:spcBef>
              <a:buFont typeface="Wingdings" pitchFamily="2" charset="2"/>
              <a:buChar char="§"/>
            </a:pPr>
            <a:r>
              <a:rPr lang="mn-MN" sz="2000" dirty="0" smtClean="0"/>
              <a:t>Орон нутгийн хөгжлийн сангийн талаарх </a:t>
            </a:r>
            <a:r>
              <a:rPr lang="mn-MN" sz="2000" b="1" dirty="0" smtClean="0"/>
              <a:t>мэдээлэлтэй иргэд  </a:t>
            </a:r>
            <a:r>
              <a:rPr lang="mn-MN" sz="2000" dirty="0" smtClean="0"/>
              <a:t>тус сангийн төлөвлөлтөд </a:t>
            </a:r>
            <a:r>
              <a:rPr lang="mn-MN" sz="2000" b="1" dirty="0" smtClean="0"/>
              <a:t>идэвх,</a:t>
            </a:r>
            <a:r>
              <a:rPr lang="mn-MN" sz="2000" dirty="0" smtClean="0"/>
              <a:t> </a:t>
            </a:r>
            <a:r>
              <a:rPr lang="mn-MN" sz="2000" b="1" dirty="0" smtClean="0"/>
              <a:t>санаачлагатай оролцох </a:t>
            </a:r>
            <a:r>
              <a:rPr lang="mn-MN" sz="2000" dirty="0" smtClean="0"/>
              <a:t>боломжтой.</a:t>
            </a:r>
            <a:endParaRPr lang="en-US" sz="2000" dirty="0" smtClean="0"/>
          </a:p>
          <a:p>
            <a:pPr marL="342900" lvl="0" indent="-342900" algn="just">
              <a:spcBef>
                <a:spcPts val="600"/>
              </a:spcBef>
              <a:buFont typeface="Wingdings" pitchFamily="2" charset="2"/>
              <a:buChar char="§"/>
            </a:pPr>
            <a:r>
              <a:rPr lang="mn-MN" sz="2000" dirty="0" smtClean="0"/>
              <a:t>ОНХС</a:t>
            </a:r>
            <a:r>
              <a:rPr lang="en-US" sz="2000" dirty="0" smtClean="0"/>
              <a:t>-</a:t>
            </a:r>
            <a:r>
              <a:rPr lang="mn-MN" sz="2000" dirty="0" smtClean="0"/>
              <a:t>ийн төлөвлөлтөд иргэд ямар хэлбэрээр, хэзээ оролцох боломжтой, энэ нь ямар ач холбогдолтой болох талаарх мэдээллийг </a:t>
            </a:r>
            <a:r>
              <a:rPr lang="mn-MN" sz="2000" b="1" dirty="0" smtClean="0"/>
              <a:t>аль болох эртнээс шат дараалалтай</a:t>
            </a:r>
            <a:r>
              <a:rPr lang="mn-MN" sz="2000" dirty="0" smtClean="0"/>
              <a:t> өгөх нь чухал.</a:t>
            </a:r>
            <a:endParaRPr lang="en-US" sz="2000" dirty="0" smtClean="0"/>
          </a:p>
          <a:p>
            <a:pPr marL="342900" lvl="0" indent="-342900" algn="just">
              <a:spcBef>
                <a:spcPts val="600"/>
              </a:spcBef>
              <a:buFont typeface="Wingdings" pitchFamily="2" charset="2"/>
              <a:buChar char="§"/>
            </a:pPr>
            <a:r>
              <a:rPr lang="mn-MN" sz="2000" dirty="0" smtClean="0"/>
              <a:t>Мэдээлэл нь иргэдэд </a:t>
            </a:r>
            <a:r>
              <a:rPr lang="mn-MN" sz="2000" b="1" dirty="0" smtClean="0"/>
              <a:t>ойлгомжтой</a:t>
            </a:r>
            <a:r>
              <a:rPr lang="mn-MN" sz="2000" dirty="0" smtClean="0"/>
              <a:t>, </a:t>
            </a:r>
            <a:r>
              <a:rPr lang="mn-MN" sz="2000" b="1" dirty="0" smtClean="0"/>
              <a:t>хэт нуршуу биш</a:t>
            </a:r>
            <a:r>
              <a:rPr lang="mn-MN" sz="2000" dirty="0" smtClean="0"/>
              <a:t>, </a:t>
            </a:r>
            <a:r>
              <a:rPr lang="mn-MN" sz="2000" b="1" dirty="0" smtClean="0"/>
              <a:t>зураг, дүрслэл бүхий </a:t>
            </a:r>
            <a:r>
              <a:rPr lang="mn-MN" sz="2000" dirty="0" smtClean="0"/>
              <a:t>хэрэгтэй мэдээллүүдийг багтаах</a:t>
            </a:r>
            <a:endParaRPr lang="en-US" sz="2000" dirty="0"/>
          </a:p>
        </p:txBody>
      </p:sp>
      <p:sp>
        <p:nvSpPr>
          <p:cNvPr id="11" name="Slide Number Placeholder 10"/>
          <p:cNvSpPr>
            <a:spLocks noGrp="1"/>
          </p:cNvSpPr>
          <p:nvPr>
            <p:ph type="sldNum" sz="quarter" idx="12"/>
          </p:nvPr>
        </p:nvSpPr>
        <p:spPr>
          <a:xfrm>
            <a:off x="6553200" y="4659982"/>
            <a:ext cx="2133600" cy="273844"/>
          </a:xfrm>
        </p:spPr>
        <p:txBody>
          <a:bodyPr/>
          <a:lstStyle/>
          <a:p>
            <a:fld id="{780641F6-076D-47B9-9A76-B8C8D327F380}" type="slidenum">
              <a:rPr lang="en-US" smtClean="0"/>
              <a:pPr/>
              <a:t>13</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pic>
        <p:nvPicPr>
          <p:cNvPr id="11" name="Picture 10"/>
          <p:cNvPicPr>
            <a:picLocks noChangeAspect="1"/>
          </p:cNvPicPr>
          <p:nvPr/>
        </p:nvPicPr>
        <p:blipFill rotWithShape="1">
          <a:blip r:embed="rId2"/>
          <a:srcRect l="26753" t="17595" r="25928" b="12577"/>
          <a:stretch/>
        </p:blipFill>
        <p:spPr>
          <a:xfrm>
            <a:off x="571472" y="1214428"/>
            <a:ext cx="3836016" cy="3184144"/>
          </a:xfrm>
          <a:prstGeom prst="rect">
            <a:avLst/>
          </a:prstGeom>
          <a:ln>
            <a:solidFill>
              <a:srgbClr val="0070C0"/>
            </a:solidFill>
          </a:ln>
        </p:spPr>
      </p:pic>
      <p:pic>
        <p:nvPicPr>
          <p:cNvPr id="13" name="Picture 12"/>
          <p:cNvPicPr>
            <a:picLocks noChangeAspect="1"/>
          </p:cNvPicPr>
          <p:nvPr/>
        </p:nvPicPr>
        <p:blipFill rotWithShape="1">
          <a:blip r:embed="rId3"/>
          <a:srcRect l="30309" t="32577" r="29485" b="31959"/>
          <a:stretch/>
        </p:blipFill>
        <p:spPr>
          <a:xfrm>
            <a:off x="5000628" y="1285866"/>
            <a:ext cx="3259359" cy="1617144"/>
          </a:xfrm>
          <a:prstGeom prst="rect">
            <a:avLst/>
          </a:prstGeom>
        </p:spPr>
      </p:pic>
      <p:pic>
        <p:nvPicPr>
          <p:cNvPr id="14" name="Picture 13"/>
          <p:cNvPicPr>
            <a:picLocks noChangeAspect="1"/>
          </p:cNvPicPr>
          <p:nvPr/>
        </p:nvPicPr>
        <p:blipFill rotWithShape="1">
          <a:blip r:embed="rId4"/>
          <a:srcRect l="30696" t="41926" r="30490" b="22336"/>
          <a:stretch/>
        </p:blipFill>
        <p:spPr>
          <a:xfrm>
            <a:off x="4929190" y="3071816"/>
            <a:ext cx="3259359" cy="1629680"/>
          </a:xfrm>
          <a:prstGeom prst="rect">
            <a:avLst/>
          </a:prstGeom>
          <a:ln>
            <a:solidFill>
              <a:srgbClr val="0070C0"/>
            </a:solidFill>
          </a:ln>
        </p:spPr>
      </p:pic>
      <p:sp>
        <p:nvSpPr>
          <p:cNvPr id="12" name="Slide Number Placeholder 11"/>
          <p:cNvSpPr>
            <a:spLocks noGrp="1"/>
          </p:cNvSpPr>
          <p:nvPr>
            <p:ph type="sldNum" sz="quarter" idx="12"/>
          </p:nvPr>
        </p:nvSpPr>
        <p:spPr>
          <a:xfrm>
            <a:off x="6553200" y="4659982"/>
            <a:ext cx="2133600" cy="273844"/>
          </a:xfrm>
        </p:spPr>
        <p:txBody>
          <a:bodyPr/>
          <a:lstStyle/>
          <a:p>
            <a:fld id="{780641F6-076D-47B9-9A76-B8C8D327F380}" type="slidenum">
              <a:rPr lang="en-US" smtClean="0"/>
              <a:pPr/>
              <a:t>14</a:t>
            </a:fld>
            <a:endParaRPr lang="en-US"/>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a:t>
            </a:r>
            <a:br>
              <a:rPr lang="en-US"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sp>
        <p:nvSpPr>
          <p:cNvPr id="12" name="Title 1"/>
          <p:cNvSpPr txBox="1">
            <a:spLocks/>
          </p:cNvSpPr>
          <p:nvPr/>
        </p:nvSpPr>
        <p:spPr>
          <a:xfrm>
            <a:off x="1428728" y="1256766"/>
            <a:ext cx="4579763" cy="45202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mn-MN" sz="2000" b="1" i="1" u="sng"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Segoe UI Light" panose="020B0502040204020203" pitchFamily="34" charset="0"/>
                <a:ea typeface="+mj-ea"/>
                <a:cs typeface="Segoe UI Light" panose="020B0502040204020203" pitchFamily="34" charset="0"/>
              </a:rPr>
              <a:t>Иргэдэд өгөх мэдээлэлд:</a:t>
            </a:r>
            <a:endParaRPr kumimoji="0" lang="en-US" sz="2000" b="1" i="1" u="sng"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Segoe UI Light" panose="020B0502040204020203" pitchFamily="34" charset="0"/>
              <a:ea typeface="+mj-ea"/>
              <a:cs typeface="Segoe UI Light" panose="020B0502040204020203"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11" y="1208728"/>
            <a:ext cx="642942" cy="642942"/>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2902372793"/>
              </p:ext>
            </p:extLst>
          </p:nvPr>
        </p:nvGraphicFramePr>
        <p:xfrm>
          <a:off x="714348" y="1952982"/>
          <a:ext cx="8072494" cy="2346960"/>
        </p:xfrm>
        <a:graphic>
          <a:graphicData uri="http://schemas.openxmlformats.org/drawingml/2006/table">
            <a:tbl>
              <a:tblPr/>
              <a:tblGrid>
                <a:gridCol w="8072494"/>
              </a:tblGrid>
              <a:tr h="0">
                <a:tc>
                  <a:txBody>
                    <a:bodyPr/>
                    <a:lstStyle/>
                    <a:p>
                      <a:pPr marL="0" marR="0" algn="just">
                        <a:lnSpc>
                          <a:spcPct val="100000"/>
                        </a:lnSpc>
                        <a:spcBef>
                          <a:spcPts val="300"/>
                        </a:spcBef>
                        <a:spcAft>
                          <a:spcPts val="0"/>
                        </a:spcAft>
                      </a:pPr>
                      <a:r>
                        <a:rPr lang="mn-MN" sz="1800" b="1" dirty="0">
                          <a:solidFill>
                            <a:schemeClr val="tx1"/>
                          </a:solidFill>
                          <a:latin typeface="+mn-lt"/>
                          <a:ea typeface="Times New Roman"/>
                          <a:cs typeface="Times New Roman" pitchFamily="18" charset="0"/>
                        </a:rPr>
                        <a:t>Багийн Засаг дарга сумын ЗДТГ</a:t>
                      </a:r>
                      <a:r>
                        <a:rPr lang="en-US" sz="1800" b="1" dirty="0">
                          <a:solidFill>
                            <a:schemeClr val="tx1"/>
                          </a:solidFill>
                          <a:latin typeface="+mn-lt"/>
                          <a:ea typeface="Times New Roman"/>
                          <a:cs typeface="Times New Roman" pitchFamily="18" charset="0"/>
                        </a:rPr>
                        <a:t>-</a:t>
                      </a:r>
                      <a:r>
                        <a:rPr lang="mn-MN" sz="1800" b="1" dirty="0">
                          <a:solidFill>
                            <a:schemeClr val="tx1"/>
                          </a:solidFill>
                          <a:latin typeface="+mn-lt"/>
                          <a:ea typeface="Times New Roman"/>
                          <a:cs typeface="Times New Roman" pitchFamily="18" charset="0"/>
                        </a:rPr>
                        <a:t>тай </a:t>
                      </a:r>
                      <a:r>
                        <a:rPr lang="mn-MN" sz="1800" b="1" dirty="0" smtClean="0">
                          <a:solidFill>
                            <a:schemeClr val="tx1"/>
                          </a:solidFill>
                          <a:latin typeface="+mn-lt"/>
                          <a:ea typeface="Times New Roman"/>
                          <a:cs typeface="Times New Roman" pitchFamily="18" charset="0"/>
                        </a:rPr>
                        <a:t>хамтран</a:t>
                      </a:r>
                      <a:endParaRPr lang="en-US" sz="1600" dirty="0">
                        <a:solidFill>
                          <a:schemeClr val="tx1"/>
                        </a:solidFill>
                        <a:latin typeface="+mn-lt"/>
                        <a:ea typeface="Times New Roman"/>
                        <a:cs typeface="Times New Roman" pitchFamily="18" charset="0"/>
                      </a:endParaRPr>
                    </a:p>
                    <a:p>
                      <a:pPr marL="342900" marR="0" lvl="0" indent="-342900" algn="just">
                        <a:lnSpc>
                          <a:spcPct val="100000"/>
                        </a:lnSpc>
                        <a:spcBef>
                          <a:spcPts val="300"/>
                        </a:spcBef>
                        <a:spcAft>
                          <a:spcPts val="0"/>
                        </a:spcAft>
                        <a:buFont typeface="Wingdings"/>
                        <a:buChar char=""/>
                        <a:tabLst>
                          <a:tab pos="228600" algn="l"/>
                        </a:tabLst>
                      </a:pPr>
                      <a:r>
                        <a:rPr lang="mn-MN" sz="1800" dirty="0">
                          <a:solidFill>
                            <a:schemeClr val="tx1"/>
                          </a:solidFill>
                          <a:latin typeface="+mn-lt"/>
                          <a:ea typeface="Times New Roman"/>
                          <a:cs typeface="Times New Roman" pitchFamily="18" charset="0"/>
                        </a:rPr>
                        <a:t>ОНХС</a:t>
                      </a:r>
                      <a:r>
                        <a:rPr lang="en-US" sz="1800" dirty="0">
                          <a:solidFill>
                            <a:schemeClr val="tx1"/>
                          </a:solidFill>
                          <a:latin typeface="+mn-lt"/>
                          <a:ea typeface="Times New Roman"/>
                          <a:cs typeface="Times New Roman" pitchFamily="18" charset="0"/>
                        </a:rPr>
                        <a:t>-</a:t>
                      </a:r>
                      <a:r>
                        <a:rPr lang="mn-MN" sz="1800" dirty="0">
                          <a:solidFill>
                            <a:schemeClr val="tx1"/>
                          </a:solidFill>
                          <a:latin typeface="+mn-lt"/>
                          <a:ea typeface="Times New Roman"/>
                          <a:cs typeface="Times New Roman" pitchFamily="18" charset="0"/>
                        </a:rPr>
                        <a:t>ийн зорилго, түүний ач холбогдол бүхий танилцуулга</a:t>
                      </a:r>
                      <a:endParaRPr lang="en-US" sz="1600" dirty="0">
                        <a:solidFill>
                          <a:schemeClr val="tx1"/>
                        </a:solidFill>
                        <a:latin typeface="+mn-lt"/>
                        <a:ea typeface="Times New Roman"/>
                        <a:cs typeface="Times New Roman" pitchFamily="18" charset="0"/>
                      </a:endParaRPr>
                    </a:p>
                    <a:p>
                      <a:pPr marL="342900" marR="0" lvl="0" indent="-342900" algn="just">
                        <a:lnSpc>
                          <a:spcPct val="100000"/>
                        </a:lnSpc>
                        <a:spcBef>
                          <a:spcPts val="300"/>
                        </a:spcBef>
                        <a:spcAft>
                          <a:spcPts val="0"/>
                        </a:spcAft>
                        <a:buFont typeface="Wingdings"/>
                        <a:buChar char=""/>
                        <a:tabLst>
                          <a:tab pos="228600" algn="l"/>
                        </a:tabLst>
                      </a:pPr>
                      <a:r>
                        <a:rPr lang="mn-MN" sz="1800" dirty="0">
                          <a:solidFill>
                            <a:schemeClr val="tx1"/>
                          </a:solidFill>
                          <a:latin typeface="+mn-lt"/>
                          <a:ea typeface="Times New Roman"/>
                          <a:cs typeface="Times New Roman" pitchFamily="18" charset="0"/>
                        </a:rPr>
                        <a:t>ОНХС-ийн өмнөх оны ажлын гүйцэтгэлийн үр дүн, </a:t>
                      </a:r>
                      <a:endParaRPr lang="en-US" sz="1600" dirty="0">
                        <a:solidFill>
                          <a:schemeClr val="tx1"/>
                        </a:solidFill>
                        <a:latin typeface="+mn-lt"/>
                        <a:ea typeface="Times New Roman"/>
                        <a:cs typeface="Times New Roman" pitchFamily="18" charset="0"/>
                      </a:endParaRPr>
                    </a:p>
                    <a:p>
                      <a:pPr marL="342900" marR="0" lvl="0" indent="-342900" algn="just">
                        <a:lnSpc>
                          <a:spcPct val="100000"/>
                        </a:lnSpc>
                        <a:spcBef>
                          <a:spcPts val="300"/>
                        </a:spcBef>
                        <a:spcAft>
                          <a:spcPts val="0"/>
                        </a:spcAft>
                        <a:buFont typeface="Wingdings"/>
                        <a:buChar char=""/>
                        <a:tabLst>
                          <a:tab pos="228600" algn="l"/>
                        </a:tabLst>
                      </a:pPr>
                      <a:r>
                        <a:rPr lang="mn-MN" sz="1800" dirty="0">
                          <a:solidFill>
                            <a:schemeClr val="tx1"/>
                          </a:solidFill>
                          <a:latin typeface="+mn-lt"/>
                          <a:ea typeface="Times New Roman"/>
                          <a:cs typeface="Times New Roman" pitchFamily="18" charset="0"/>
                        </a:rPr>
                        <a:t>Тухайн онд ОНХС-ийн хөрөнгөөр санхүүжүүлэхээр батлагдсан хөрөнгө оруулалт, хөтөлбөр, төсөл, арга хэмжээний талаарх дэлгэрэнгүй танилцуулга </a:t>
                      </a:r>
                      <a:endParaRPr lang="en-US" sz="1600" dirty="0">
                        <a:solidFill>
                          <a:schemeClr val="tx1"/>
                        </a:solidFill>
                        <a:latin typeface="+mn-lt"/>
                        <a:ea typeface="Times New Roman"/>
                        <a:cs typeface="Times New Roman" pitchFamily="18" charset="0"/>
                      </a:endParaRPr>
                    </a:p>
                    <a:p>
                      <a:pPr marL="342900" marR="0" lvl="0" indent="-342900" algn="just">
                        <a:lnSpc>
                          <a:spcPct val="100000"/>
                        </a:lnSpc>
                        <a:spcBef>
                          <a:spcPts val="300"/>
                        </a:spcBef>
                        <a:spcAft>
                          <a:spcPts val="0"/>
                        </a:spcAft>
                        <a:buFont typeface="Wingdings"/>
                        <a:buChar char=""/>
                        <a:tabLst>
                          <a:tab pos="228600" algn="l"/>
                        </a:tabLst>
                      </a:pPr>
                      <a:r>
                        <a:rPr lang="mn-MN" sz="1800" dirty="0">
                          <a:solidFill>
                            <a:schemeClr val="tx1"/>
                          </a:solidFill>
                          <a:latin typeface="+mn-lt"/>
                          <a:ea typeface="Times New Roman"/>
                          <a:cs typeface="Times New Roman" pitchFamily="18" charset="0"/>
                        </a:rPr>
                        <a:t>Дараа жил хэрэгжүүлэхээр төлөвлөсөн, иргэдээс санал авах гэж байгаа болон сумын эдийн засаг, нийгмийг хөгжүүлэх үндсэн чиглэлд туссан, тэргүүлэх ач холбогдолтой хөрөнгө оруулалт, хөтөлбөр, төсөл, арга </a:t>
                      </a:r>
                      <a:r>
                        <a:rPr lang="mn-MN" sz="1800" dirty="0" smtClean="0">
                          <a:solidFill>
                            <a:schemeClr val="tx1"/>
                          </a:solidFill>
                          <a:latin typeface="+mn-lt"/>
                          <a:ea typeface="Times New Roman"/>
                          <a:cs typeface="Times New Roman" pitchFamily="18" charset="0"/>
                        </a:rPr>
                        <a:t>хэмжээ </a:t>
                      </a:r>
                      <a:r>
                        <a:rPr lang="en-US" sz="1800" dirty="0" smtClean="0">
                          <a:solidFill>
                            <a:schemeClr val="tx1"/>
                          </a:solidFill>
                          <a:latin typeface="+mn-lt"/>
                          <a:ea typeface="Times New Roman"/>
                          <a:cs typeface="Times New Roman" pitchFamily="18" charset="0"/>
                        </a:rPr>
                        <a:t>(</a:t>
                      </a:r>
                      <a:r>
                        <a:rPr lang="mn-MN" sz="1800" dirty="0">
                          <a:solidFill>
                            <a:schemeClr val="tx1"/>
                          </a:solidFill>
                          <a:latin typeface="+mn-lt"/>
                          <a:ea typeface="Times New Roman"/>
                          <a:cs typeface="Times New Roman" pitchFamily="18" charset="0"/>
                        </a:rPr>
                        <a:t>Журмын 5.1</a:t>
                      </a:r>
                      <a:r>
                        <a:rPr lang="en-US" sz="1800" dirty="0">
                          <a:solidFill>
                            <a:schemeClr val="tx1"/>
                          </a:solidFill>
                          <a:latin typeface="+mn-lt"/>
                          <a:ea typeface="Times New Roman"/>
                          <a:cs typeface="Times New Roman" pitchFamily="18" charset="0"/>
                        </a:rPr>
                        <a:t>)</a:t>
                      </a:r>
                      <a:r>
                        <a:rPr lang="mn-MN" sz="1800" dirty="0">
                          <a:solidFill>
                            <a:schemeClr val="tx1"/>
                          </a:solidFill>
                          <a:latin typeface="+mn-lt"/>
                          <a:ea typeface="Times New Roman"/>
                          <a:cs typeface="Times New Roman" pitchFamily="18" charset="0"/>
                        </a:rPr>
                        <a:t>. </a:t>
                      </a:r>
                      <a:endParaRPr lang="en-US" sz="1600" dirty="0">
                        <a:solidFill>
                          <a:schemeClr val="tx1"/>
                        </a:solidFill>
                        <a:latin typeface="+mn-lt"/>
                        <a:ea typeface="Times New Roman"/>
                        <a:cs typeface="Times New Roman"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11" name="Slide Number Placeholder 10"/>
          <p:cNvSpPr>
            <a:spLocks noGrp="1"/>
          </p:cNvSpPr>
          <p:nvPr>
            <p:ph type="sldNum" sz="quarter" idx="12"/>
          </p:nvPr>
        </p:nvSpPr>
        <p:spPr>
          <a:xfrm>
            <a:off x="6553200" y="4659982"/>
            <a:ext cx="2133600" cy="273844"/>
          </a:xfrm>
        </p:spPr>
        <p:txBody>
          <a:bodyPr/>
          <a:lstStyle/>
          <a:p>
            <a:fld id="{780641F6-076D-47B9-9A76-B8C8D327F380}" type="slidenum">
              <a:rPr lang="en-US" smtClean="0"/>
              <a:pPr/>
              <a:t>15</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a:t>
            </a:r>
            <a:br>
              <a:rPr lang="en-US"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sp>
        <p:nvSpPr>
          <p:cNvPr id="12" name="Title 1"/>
          <p:cNvSpPr txBox="1">
            <a:spLocks/>
          </p:cNvSpPr>
          <p:nvPr/>
        </p:nvSpPr>
        <p:spPr>
          <a:xfrm>
            <a:off x="1428728" y="1112750"/>
            <a:ext cx="4579763" cy="45202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mn-MN" sz="2000" b="1" i="1" u="sng"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Segoe UI Light" panose="020B0502040204020203" pitchFamily="34" charset="0"/>
                <a:ea typeface="+mj-ea"/>
                <a:cs typeface="Segoe UI Light" panose="020B0502040204020203" pitchFamily="34" charset="0"/>
              </a:rPr>
              <a:t>Иргэдэд өгөх мэдээлэлд:</a:t>
            </a:r>
            <a:endParaRPr kumimoji="0" lang="en-US" sz="2000" b="1" i="1" u="sng"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latin typeface="Segoe UI Light" panose="020B0502040204020203" pitchFamily="34" charset="0"/>
              <a:ea typeface="+mj-ea"/>
              <a:cs typeface="Segoe UI Light" panose="020B0502040204020203"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11" y="1064712"/>
            <a:ext cx="642942" cy="64294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041426236"/>
              </p:ext>
            </p:extLst>
          </p:nvPr>
        </p:nvGraphicFramePr>
        <p:xfrm>
          <a:off x="928662" y="1713706"/>
          <a:ext cx="7429552" cy="3162300"/>
        </p:xfrm>
        <a:graphic>
          <a:graphicData uri="http://schemas.openxmlformats.org/drawingml/2006/table">
            <a:tbl>
              <a:tblPr/>
              <a:tblGrid>
                <a:gridCol w="7429552"/>
              </a:tblGrid>
              <a:tr h="0">
                <a:tc>
                  <a:txBody>
                    <a:bodyPr/>
                    <a:lstStyle/>
                    <a:p>
                      <a:pPr marL="0" marR="0" algn="just">
                        <a:lnSpc>
                          <a:spcPct val="100000"/>
                        </a:lnSpc>
                        <a:spcBef>
                          <a:spcPts val="300"/>
                        </a:spcBef>
                        <a:spcAft>
                          <a:spcPts val="0"/>
                        </a:spcAft>
                      </a:pPr>
                      <a:r>
                        <a:rPr lang="mn-MN" sz="2000" b="1" dirty="0">
                          <a:solidFill>
                            <a:schemeClr val="tx1"/>
                          </a:solidFill>
                          <a:latin typeface="+mn-lt"/>
                          <a:ea typeface="Times New Roman"/>
                          <a:cs typeface="Times New Roman"/>
                        </a:rPr>
                        <a:t>Нэмэлтээр бэлтгэж болох мэдээлэл </a:t>
                      </a:r>
                      <a:r>
                        <a:rPr lang="en-US" sz="2000" i="1" dirty="0">
                          <a:solidFill>
                            <a:schemeClr val="tx1"/>
                          </a:solidFill>
                          <a:latin typeface="+mn-lt"/>
                          <a:ea typeface="Times New Roman"/>
                          <a:cs typeface="Times New Roman"/>
                        </a:rPr>
                        <a:t>(</a:t>
                      </a:r>
                      <a:r>
                        <a:rPr lang="mn-MN" sz="2000" i="1" dirty="0">
                          <a:solidFill>
                            <a:schemeClr val="tx1"/>
                          </a:solidFill>
                          <a:latin typeface="+mn-lt"/>
                          <a:ea typeface="Times New Roman"/>
                          <a:cs typeface="Times New Roman"/>
                        </a:rPr>
                        <a:t>энэ нь иргэдийн идэвх санаачлагыг нэмэгдүүлэхэд чиглэсэн байж болно</a:t>
                      </a:r>
                      <a:r>
                        <a:rPr lang="en-US" sz="2000" i="1" dirty="0">
                          <a:solidFill>
                            <a:schemeClr val="tx1"/>
                          </a:solidFill>
                          <a:latin typeface="+mn-lt"/>
                          <a:ea typeface="Times New Roman"/>
                          <a:cs typeface="Times New Roman"/>
                        </a:rPr>
                        <a:t>. </a:t>
                      </a:r>
                      <a:r>
                        <a:rPr lang="mn-MN" sz="2000" i="1" dirty="0">
                          <a:solidFill>
                            <a:schemeClr val="tx1"/>
                          </a:solidFill>
                          <a:latin typeface="+mn-lt"/>
                          <a:ea typeface="Times New Roman"/>
                          <a:cs typeface="Times New Roman"/>
                        </a:rPr>
                        <a:t>Жишээ нь иргэд өөрсдөө төсөл санаачлах</a:t>
                      </a:r>
                      <a:r>
                        <a:rPr lang="en-US" sz="2000" i="1" dirty="0">
                          <a:solidFill>
                            <a:schemeClr val="tx1"/>
                          </a:solidFill>
                          <a:latin typeface="+mn-lt"/>
                          <a:ea typeface="Times New Roman"/>
                          <a:cs typeface="Times New Roman"/>
                        </a:rPr>
                        <a:t>)</a:t>
                      </a:r>
                      <a:r>
                        <a:rPr lang="mn-MN" sz="2000" dirty="0">
                          <a:solidFill>
                            <a:schemeClr val="tx1"/>
                          </a:solidFill>
                          <a:latin typeface="+mn-lt"/>
                          <a:ea typeface="Times New Roman"/>
                          <a:cs typeface="Times New Roman"/>
                        </a:rPr>
                        <a:t>. </a:t>
                      </a:r>
                      <a:r>
                        <a:rPr lang="mn-MN" sz="2000" b="1" dirty="0">
                          <a:solidFill>
                            <a:schemeClr val="tx1"/>
                          </a:solidFill>
                          <a:latin typeface="+mn-lt"/>
                          <a:ea typeface="Times New Roman"/>
                          <a:cs typeface="Times New Roman"/>
                        </a:rPr>
                        <a:t>Үүнд</a:t>
                      </a:r>
                      <a:r>
                        <a:rPr lang="en-US" sz="2000" b="1" dirty="0">
                          <a:solidFill>
                            <a:schemeClr val="tx1"/>
                          </a:solidFill>
                          <a:latin typeface="+mn-lt"/>
                          <a:ea typeface="Times New Roman"/>
                          <a:cs typeface="Times New Roman"/>
                        </a:rPr>
                        <a:t>:</a:t>
                      </a:r>
                      <a:endParaRPr lang="en-US" sz="1800" dirty="0">
                        <a:solidFill>
                          <a:schemeClr val="tx1"/>
                        </a:solidFill>
                        <a:latin typeface="+mn-lt"/>
                        <a:ea typeface="Times New Roman"/>
                        <a:cs typeface="Times New Roman"/>
                      </a:endParaRPr>
                    </a:p>
                    <a:p>
                      <a:pPr marL="342900" marR="0" lvl="0" indent="-342900" algn="just">
                        <a:lnSpc>
                          <a:spcPct val="100000"/>
                        </a:lnSpc>
                        <a:spcBef>
                          <a:spcPts val="300"/>
                        </a:spcBef>
                        <a:spcAft>
                          <a:spcPts val="0"/>
                        </a:spcAft>
                        <a:buFont typeface="Wingdings"/>
                        <a:buChar char=""/>
                        <a:tabLst>
                          <a:tab pos="228600" algn="l"/>
                        </a:tabLst>
                      </a:pPr>
                      <a:r>
                        <a:rPr lang="mn-MN" sz="2000" dirty="0">
                          <a:solidFill>
                            <a:schemeClr val="tx1"/>
                          </a:solidFill>
                          <a:latin typeface="+mn-lt"/>
                          <a:ea typeface="Times New Roman"/>
                          <a:cs typeface="Times New Roman"/>
                        </a:rPr>
                        <a:t>Сумын Засаг даргын үйл ажиллагааны хөтөлбөр, дэд хөтөлбөр</a:t>
                      </a:r>
                      <a:endParaRPr lang="en-US" sz="1800" dirty="0">
                        <a:solidFill>
                          <a:schemeClr val="tx1"/>
                        </a:solidFill>
                        <a:latin typeface="+mn-lt"/>
                        <a:ea typeface="Times New Roman"/>
                        <a:cs typeface="Times New Roman"/>
                      </a:endParaRPr>
                    </a:p>
                    <a:p>
                      <a:pPr marL="342900" marR="0" lvl="0" indent="-342900" algn="just">
                        <a:lnSpc>
                          <a:spcPct val="100000"/>
                        </a:lnSpc>
                        <a:spcBef>
                          <a:spcPts val="300"/>
                        </a:spcBef>
                        <a:spcAft>
                          <a:spcPts val="0"/>
                        </a:spcAft>
                        <a:buFont typeface="Wingdings"/>
                        <a:buChar char=""/>
                        <a:tabLst>
                          <a:tab pos="228600" algn="l"/>
                        </a:tabLst>
                      </a:pPr>
                      <a:r>
                        <a:rPr lang="mn-MN" sz="2000" dirty="0">
                          <a:solidFill>
                            <a:schemeClr val="tx1"/>
                          </a:solidFill>
                          <a:latin typeface="+mn-lt"/>
                          <a:ea typeface="Times New Roman"/>
                          <a:cs typeface="Times New Roman"/>
                        </a:rPr>
                        <a:t>Сумын эдийн засаг, нийгмийг хөгжүүлэх үндсэн чиглэл</a:t>
                      </a:r>
                      <a:r>
                        <a:rPr lang="en-US" sz="2000" dirty="0">
                          <a:solidFill>
                            <a:schemeClr val="tx1"/>
                          </a:solidFill>
                          <a:latin typeface="+mn-lt"/>
                          <a:ea typeface="Times New Roman"/>
                          <a:cs typeface="Times New Roman"/>
                        </a:rPr>
                        <a:t> (</a:t>
                      </a:r>
                      <a:r>
                        <a:rPr lang="mn-MN" sz="2000" dirty="0">
                          <a:solidFill>
                            <a:schemeClr val="tx1"/>
                          </a:solidFill>
                          <a:latin typeface="+mn-lt"/>
                          <a:ea typeface="Times New Roman"/>
                          <a:cs typeface="Times New Roman"/>
                        </a:rPr>
                        <a:t>Хөгжлийн бодлого, төлөвлөлтийн тухай хуулийн дагуу ОНХС-ийн төслүүд нь сумын хөгжлийн төлөвлөгөөтэй уялдсан байх шаардлагатай</a:t>
                      </a:r>
                      <a:r>
                        <a:rPr lang="en-US" sz="2000" dirty="0">
                          <a:solidFill>
                            <a:schemeClr val="tx1"/>
                          </a:solidFill>
                          <a:latin typeface="+mn-lt"/>
                          <a:ea typeface="Times New Roman"/>
                          <a:cs typeface="Times New Roman"/>
                        </a:rPr>
                        <a:t>)</a:t>
                      </a:r>
                      <a:endParaRPr lang="en-US" sz="1800" dirty="0">
                        <a:solidFill>
                          <a:schemeClr val="tx1"/>
                        </a:solidFill>
                        <a:latin typeface="+mn-lt"/>
                        <a:ea typeface="Times New Roman"/>
                        <a:cs typeface="Times New Roman"/>
                      </a:endParaRPr>
                    </a:p>
                    <a:p>
                      <a:pPr marL="342900" marR="0" lvl="0" indent="-342900" algn="just">
                        <a:lnSpc>
                          <a:spcPct val="100000"/>
                        </a:lnSpc>
                        <a:spcBef>
                          <a:spcPts val="300"/>
                        </a:spcBef>
                        <a:spcAft>
                          <a:spcPts val="0"/>
                        </a:spcAft>
                        <a:buFont typeface="Wingdings"/>
                        <a:buChar char=""/>
                        <a:tabLst>
                          <a:tab pos="228600" algn="l"/>
                        </a:tabLst>
                      </a:pPr>
                      <a:r>
                        <a:rPr lang="mn-MN" sz="2000" dirty="0">
                          <a:solidFill>
                            <a:schemeClr val="tx1"/>
                          </a:solidFill>
                          <a:latin typeface="+mn-lt"/>
                          <a:ea typeface="Times New Roman"/>
                          <a:cs typeface="Times New Roman"/>
                        </a:rPr>
                        <a:t>Орон нутгийн хөгжлийн сангаас санхүүжүүлэхийг хориглосон болон зөвшөөрсөн зүйлсийн жагсаалт</a:t>
                      </a:r>
                      <a:endParaRPr lang="en-US" sz="1800" dirty="0">
                        <a:solidFill>
                          <a:schemeClr val="tx1"/>
                        </a:solidFill>
                        <a:latin typeface="+mn-lt"/>
                        <a:ea typeface="Times New Roman"/>
                        <a:cs typeface="Times New Roman"/>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bl>
          </a:graphicData>
        </a:graphic>
      </p:graphicFrame>
      <p:sp>
        <p:nvSpPr>
          <p:cNvPr id="13" name="Slide Number Placeholder 12"/>
          <p:cNvSpPr>
            <a:spLocks noGrp="1"/>
          </p:cNvSpPr>
          <p:nvPr>
            <p:ph type="sldNum" sz="quarter" idx="12"/>
          </p:nvPr>
        </p:nvSpPr>
        <p:spPr>
          <a:xfrm>
            <a:off x="6553200" y="4659982"/>
            <a:ext cx="2133600" cy="273844"/>
          </a:xfrm>
        </p:spPr>
        <p:txBody>
          <a:bodyPr/>
          <a:lstStyle/>
          <a:p>
            <a:fld id="{780641F6-076D-47B9-9A76-B8C8D327F380}" type="slidenum">
              <a:rPr lang="en-US" smtClean="0"/>
              <a:pPr/>
              <a:t>16</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a:t>
            </a:r>
            <a:br>
              <a:rPr lang="en-US"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sp>
        <p:nvSpPr>
          <p:cNvPr id="50179" name="Text Box 3"/>
          <p:cNvSpPr txBox="1">
            <a:spLocks noChangeArrowheads="1"/>
          </p:cNvSpPr>
          <p:nvPr/>
        </p:nvSpPr>
        <p:spPr bwMode="auto">
          <a:xfrm>
            <a:off x="500034" y="1000114"/>
            <a:ext cx="4143404" cy="39290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mn-MN" sz="1100" b="1" i="0" u="none" strike="noStrike" cap="none" normalizeH="0" baseline="0" dirty="0" smtClean="0">
                <a:ln>
                  <a:noFill/>
                </a:ln>
                <a:solidFill>
                  <a:srgbClr val="008A3E"/>
                </a:solidFill>
                <a:effectLst/>
                <a:cs typeface="Arial" pitchFamily="34" charset="0"/>
              </a:rPr>
              <a:t>ОНХС-ийн хөрөнгөөр санхүүжүүлэх чиг үүргүүд </a:t>
            </a:r>
            <a:r>
              <a:rPr kumimoji="0" lang="en-US" sz="1100" b="0" i="0" u="none" strike="noStrike" cap="none" normalizeH="0" baseline="0" dirty="0" smtClean="0">
                <a:ln>
                  <a:noFill/>
                </a:ln>
                <a:solidFill>
                  <a:srgbClr val="008A3E"/>
                </a:solidFill>
                <a:effectLst/>
                <a:cs typeface="Arial" pitchFamily="34" charset="0"/>
              </a:rPr>
              <a:t>(</a:t>
            </a:r>
            <a:r>
              <a:rPr kumimoji="0" lang="mn-MN" sz="1100" b="0" i="0" u="none" strike="noStrike" cap="none" normalizeH="0" baseline="0" dirty="0" smtClean="0">
                <a:ln>
                  <a:noFill/>
                </a:ln>
                <a:solidFill>
                  <a:srgbClr val="008A3E"/>
                </a:solidFill>
                <a:effectLst/>
                <a:cs typeface="Arial" pitchFamily="34" charset="0"/>
              </a:rPr>
              <a:t>барилга байгууламж барих, тоног төхөөрөмж худалдан авах:, их засвар хийх</a:t>
            </a:r>
            <a:r>
              <a:rPr kumimoji="0" lang="en-US" sz="1100" b="0" i="0" u="none" strike="noStrike" cap="none" normalizeH="0" baseline="0" dirty="0" smtClean="0">
                <a:ln>
                  <a:noFill/>
                </a:ln>
                <a:solidFill>
                  <a:srgbClr val="008A3E"/>
                </a:solidFill>
                <a:effectLst/>
                <a:cs typeface="Arial" pitchFamily="34" charset="0"/>
              </a:rPr>
              <a:t>)</a:t>
            </a:r>
            <a:r>
              <a:rPr kumimoji="0" lang="mn-MN" sz="1100" b="0" i="0" u="none" strike="noStrike" cap="none" normalizeH="0" baseline="0" dirty="0" smtClean="0">
                <a:ln>
                  <a:noFill/>
                </a:ln>
                <a:solidFill>
                  <a:srgbClr val="008A3E"/>
                </a:solidFill>
                <a:effectLst/>
                <a:cs typeface="Arial"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00B050"/>
              </a:solidFill>
              <a:effectLst/>
              <a:cs typeface="Arial" pitchFamily="34" charset="0"/>
            </a:endParaRPr>
          </a:p>
          <a:p>
            <a:pPr marL="0" marR="0" lvl="1" algn="just" defTabSz="914400" rtl="0" eaLnBrk="1" fontAlgn="base" latinLnBrk="0" hangingPunct="1">
              <a:lnSpc>
                <a:spcPct val="100000"/>
              </a:lnSpc>
              <a:spcBef>
                <a:spcPct val="0"/>
              </a:spcBef>
              <a:spcAft>
                <a:spcPct val="0"/>
              </a:spcAft>
              <a:buClrTx/>
              <a:buSzTx/>
              <a:buFont typeface="Arial" pitchFamily="34" charset="0"/>
              <a:buChar char="•"/>
              <a:tabLst/>
            </a:pPr>
            <a:r>
              <a:rPr kumimoji="0" lang="mn-MN" sz="1100" b="0" i="0" u="none" strike="noStrike" cap="none" normalizeH="0" baseline="0" dirty="0" smtClean="0">
                <a:ln>
                  <a:noFill/>
                </a:ln>
                <a:solidFill>
                  <a:schemeClr val="tx1"/>
                </a:solidFill>
                <a:effectLst/>
                <a:cs typeface="Arial" pitchFamily="34" charset="0"/>
              </a:rPr>
              <a:t>Сумын </a:t>
            </a:r>
            <a:r>
              <a:rPr kumimoji="0" lang="en-US" sz="1100" b="0" i="0" u="none" strike="noStrike" cap="none" normalizeH="0" baseline="0" dirty="0" err="1" smtClean="0">
                <a:ln>
                  <a:noFill/>
                </a:ln>
                <a:solidFill>
                  <a:schemeClr val="tx1"/>
                </a:solidFill>
                <a:effectLst/>
                <a:cs typeface="Arial" pitchFamily="34" charset="0"/>
              </a:rPr>
              <a:t>Засаг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даргын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шийдвэрээр</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олгодог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нийгмийн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халамж</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асрамжийн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үйлчилгээг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үзүүлэх</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зохион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байгуулах</a:t>
            </a:r>
            <a:r>
              <a:rPr kumimoji="0" lang="en-US" sz="11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100" b="0" i="0" u="none" strike="noStrike" cap="none" normalizeH="0" baseline="0" dirty="0" smtClean="0">
                <a:ln>
                  <a:noFill/>
                </a:ln>
                <a:solidFill>
                  <a:schemeClr val="tx1"/>
                </a:solidFill>
                <a:effectLst/>
                <a:cs typeface="Arial" pitchFamily="34" charset="0"/>
              </a:rPr>
              <a:t>Сумын </a:t>
            </a:r>
            <a:r>
              <a:rPr kumimoji="0" lang="en-US" sz="1100" b="0" i="0" u="none" strike="noStrike" cap="none" normalizeH="0" baseline="0" dirty="0" err="1" smtClean="0">
                <a:ln>
                  <a:noFill/>
                </a:ln>
                <a:solidFill>
                  <a:schemeClr val="tx1"/>
                </a:solidFill>
                <a:effectLst/>
                <a:cs typeface="Arial" pitchFamily="34" charset="0"/>
              </a:rPr>
              <a:t>нутаг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дэвсгэрийн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байгаль</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орчныг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хамгаалах</a:t>
            </a:r>
            <a:r>
              <a:rPr kumimoji="0" lang="en-US" sz="11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100" b="0" i="0" u="none" strike="noStrike" cap="none" normalizeH="0" baseline="0" dirty="0" smtClean="0">
                <a:ln>
                  <a:noFill/>
                </a:ln>
                <a:solidFill>
                  <a:schemeClr val="tx1"/>
                </a:solidFill>
                <a:effectLst/>
                <a:cs typeface="Arial" pitchFamily="34" charset="0"/>
              </a:rPr>
              <a:t>Сумын </a:t>
            </a:r>
            <a:r>
              <a:rPr kumimoji="0" lang="en-US" sz="1100" b="0" i="0" u="none" strike="noStrike" cap="none" normalizeH="0" baseline="0" dirty="0" err="1" smtClean="0">
                <a:ln>
                  <a:noFill/>
                </a:ln>
                <a:solidFill>
                  <a:schemeClr val="tx1"/>
                </a:solidFill>
                <a:effectLst/>
                <a:cs typeface="Arial" pitchFamily="34" charset="0"/>
              </a:rPr>
              <a:t>доторх</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нийтийн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эзэмшлийн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гэрэлтүүлгийн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урсгал</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засвар</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арчилгааг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хийх</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зохион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байгуулах</a:t>
            </a:r>
            <a:r>
              <a:rPr kumimoji="0" lang="en-US" sz="11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100" b="0" i="0" u="none" strike="noStrike" cap="none" normalizeH="0" baseline="0" dirty="0" smtClean="0">
                <a:ln>
                  <a:noFill/>
                </a:ln>
                <a:solidFill>
                  <a:schemeClr val="tx1"/>
                </a:solidFill>
                <a:effectLst/>
                <a:cs typeface="Arial" pitchFamily="34" charset="0"/>
              </a:rPr>
              <a:t>Сумын </a:t>
            </a:r>
            <a:r>
              <a:rPr kumimoji="0" lang="en-US" sz="1100" b="0" i="0" u="none" strike="noStrike" cap="none" normalizeH="0" baseline="0" dirty="0" err="1" smtClean="0">
                <a:ln>
                  <a:noFill/>
                </a:ln>
                <a:solidFill>
                  <a:schemeClr val="tx1"/>
                </a:solidFill>
                <a:effectLst/>
                <a:cs typeface="Arial" pitchFamily="34" charset="0"/>
              </a:rPr>
              <a:t>тохижилт</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мод</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ургамал</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цэцэрлэгжүүлэлт</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явган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зам</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амралт</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болон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хүүхдийн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тоглоомын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талбайг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тохижуулах</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арчлах</a:t>
            </a:r>
            <a:r>
              <a:rPr kumimoji="0" lang="en-US" sz="11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100" b="0" i="0" u="none" strike="noStrike" cap="none" normalizeH="0" baseline="0" dirty="0" smtClean="0">
                <a:ln>
                  <a:noFill/>
                </a:ln>
                <a:solidFill>
                  <a:schemeClr val="tx1"/>
                </a:solidFill>
                <a:effectLst/>
                <a:cs typeface="Arial" pitchFamily="34" charset="0"/>
              </a:rPr>
              <a:t>С</a:t>
            </a:r>
            <a:r>
              <a:rPr kumimoji="0" lang="en-US" sz="1100" b="0" i="0" u="none" strike="noStrike" cap="none" normalizeH="0" baseline="0" dirty="0" err="1" smtClean="0">
                <a:ln>
                  <a:noFill/>
                </a:ln>
                <a:solidFill>
                  <a:schemeClr val="tx1"/>
                </a:solidFill>
                <a:effectLst/>
                <a:cs typeface="Arial" pitchFamily="34" charset="0"/>
              </a:rPr>
              <a:t>умын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нутаг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дэвсгэрийн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хэмжээнд</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бэлчээрийн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менежмент</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хийх</a:t>
            </a:r>
            <a:r>
              <a:rPr kumimoji="0" lang="en-US" sz="11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100" b="0" i="0" u="none" strike="noStrike" cap="none" normalizeH="0" baseline="0" dirty="0" smtClean="0">
                <a:ln>
                  <a:noFill/>
                </a:ln>
                <a:solidFill>
                  <a:schemeClr val="tx1"/>
                </a:solidFill>
                <a:effectLst/>
                <a:cs typeface="Arial" pitchFamily="34" charset="0"/>
              </a:rPr>
              <a:t>Сумын </a:t>
            </a:r>
            <a:r>
              <a:rPr kumimoji="0" lang="en-US" sz="1100" b="0" i="0" u="none" strike="noStrike" cap="none" normalizeH="0" baseline="0" dirty="0" err="1" smtClean="0">
                <a:ln>
                  <a:noFill/>
                </a:ln>
                <a:solidFill>
                  <a:schemeClr val="tx1"/>
                </a:solidFill>
                <a:effectLst/>
                <a:cs typeface="Arial" pitchFamily="34" charset="0"/>
              </a:rPr>
              <a:t>мал</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амьтны</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халдварт</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өвчинтэй</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тэмцэх</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хортон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шавжийн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устгал</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хяналт</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гамшгаас</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урьдчилан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сэргийлэх</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гамшгийн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хор</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хохирлыг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арилгах</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мал</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эмнэлгийн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үйлчилгээ</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үзүүлэх</a:t>
            </a:r>
            <a:r>
              <a:rPr kumimoji="0" lang="en-US" sz="11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100" b="0" i="0" u="none" strike="noStrike" cap="none" normalizeH="0" baseline="0" dirty="0" smtClean="0">
                <a:ln>
                  <a:noFill/>
                </a:ln>
                <a:solidFill>
                  <a:schemeClr val="tx1"/>
                </a:solidFill>
                <a:effectLst/>
                <a:cs typeface="Arial" pitchFamily="34" charset="0"/>
              </a:rPr>
              <a:t>Сумын </a:t>
            </a:r>
            <a:r>
              <a:rPr kumimoji="0" lang="en-US" sz="1100" b="0" i="0" u="none" strike="noStrike" cap="none" normalizeH="0" baseline="0" dirty="0" err="1" smtClean="0">
                <a:ln>
                  <a:noFill/>
                </a:ln>
                <a:solidFill>
                  <a:schemeClr val="tx1"/>
                </a:solidFill>
                <a:effectLst/>
                <a:cs typeface="Arial" pitchFamily="34" charset="0"/>
              </a:rPr>
              <a:t>нутаг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дэвсгэр</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дэх</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нийтийн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эзэмшлийн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аж</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ахуйн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үйлчилгээ</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нийтийн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ариун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цэвэр</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гудамж</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талбайн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гэрэлтүүлэг</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цэвэрлэгээ</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хог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зайлуулалтыг</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хийх</a:t>
            </a:r>
            <a:r>
              <a:rPr kumimoji="0" lang="en-US" sz="11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100" b="0" i="0" u="none" strike="noStrike" cap="none" normalizeH="0" baseline="0" dirty="0" smtClean="0">
                <a:ln>
                  <a:noFill/>
                </a:ln>
                <a:solidFill>
                  <a:schemeClr val="tx1"/>
                </a:solidFill>
                <a:effectLst/>
                <a:cs typeface="Arial" pitchFamily="34" charset="0"/>
              </a:rPr>
              <a:t>Сумын </a:t>
            </a:r>
            <a:r>
              <a:rPr kumimoji="0" lang="en-US" sz="1100" b="0" i="0" u="none" strike="noStrike" cap="none" normalizeH="0" baseline="0" dirty="0" err="1" smtClean="0">
                <a:ln>
                  <a:noFill/>
                </a:ln>
                <a:solidFill>
                  <a:schemeClr val="tx1"/>
                </a:solidFill>
                <a:effectLst/>
                <a:cs typeface="Arial" pitchFamily="34" charset="0"/>
              </a:rPr>
              <a:t>усан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хангамж</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бохир</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ус</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цэвэрлэх</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байгууламж</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бий</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болгох</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усны</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аж</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ахуйн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хөнгөлөлт</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үйлчилгээ</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үзүүлэх</a:t>
            </a:r>
            <a:r>
              <a:rPr kumimoji="0" lang="en-US" sz="11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100" b="0" i="0" u="none" strike="noStrike" cap="none" normalizeH="0" baseline="0" dirty="0" smtClean="0">
                <a:ln>
                  <a:noFill/>
                </a:ln>
                <a:solidFill>
                  <a:schemeClr val="tx1"/>
                </a:solidFill>
                <a:effectLst/>
                <a:cs typeface="Arial" pitchFamily="34" charset="0"/>
              </a:rPr>
              <a:t>Сумын </a:t>
            </a:r>
            <a:r>
              <a:rPr kumimoji="0" lang="en-US" sz="1100" b="0" i="0" u="none" strike="noStrike" cap="none" normalizeH="0" baseline="0" dirty="0" err="1" smtClean="0">
                <a:ln>
                  <a:noFill/>
                </a:ln>
                <a:solidFill>
                  <a:schemeClr val="tx1"/>
                </a:solidFill>
                <a:effectLst/>
                <a:cs typeface="Arial" pitchFamily="34" charset="0"/>
              </a:rPr>
              <a:t>орон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нутгийн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өмчийн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барилга</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байгууламжийн</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их</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засвар</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шинээр</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өмч</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бий</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болгох</a:t>
            </a:r>
            <a:r>
              <a:rPr kumimoji="0" lang="en-US"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хөрөнгө</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оруулалт</a:t>
            </a:r>
            <a:r>
              <a:rPr kumimoji="0" lang="mn-MN" sz="1100" b="0" i="0" u="none" strike="noStrike" cap="none" normalizeH="0" baseline="0" dirty="0" smtClean="0">
                <a:ln>
                  <a:noFill/>
                </a:ln>
                <a:solidFill>
                  <a:schemeClr val="tx1"/>
                </a:solidFill>
                <a:effectLst/>
                <a:cs typeface="Arial" pitchFamily="34" charset="0"/>
              </a:rPr>
              <a:t> </a:t>
            </a:r>
            <a:r>
              <a:rPr kumimoji="0" lang="en-US" sz="1100" b="0" i="0" u="none" strike="noStrike" cap="none" normalizeH="0" baseline="0" dirty="0" err="1" smtClean="0">
                <a:ln>
                  <a:noFill/>
                </a:ln>
                <a:solidFill>
                  <a:schemeClr val="tx1"/>
                </a:solidFill>
                <a:effectLst/>
                <a:cs typeface="Arial" pitchFamily="34" charset="0"/>
              </a:rPr>
              <a:t>хийх</a:t>
            </a: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cs typeface="Arial" pitchFamily="34" charset="0"/>
            </a:endParaRPr>
          </a:p>
        </p:txBody>
      </p:sp>
      <p:sp>
        <p:nvSpPr>
          <p:cNvPr id="50180" name="Text Box 4"/>
          <p:cNvSpPr txBox="1">
            <a:spLocks noChangeArrowheads="1"/>
          </p:cNvSpPr>
          <p:nvPr/>
        </p:nvSpPr>
        <p:spPr bwMode="auto">
          <a:xfrm>
            <a:off x="4714876" y="1000114"/>
            <a:ext cx="4143404" cy="39290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mn-MN" sz="1100" b="1" i="0" u="none" strike="noStrike" cap="none" normalizeH="0" baseline="0" dirty="0" smtClean="0">
                <a:ln>
                  <a:noFill/>
                </a:ln>
                <a:solidFill>
                  <a:srgbClr val="FF0000"/>
                </a:solidFill>
                <a:effectLst/>
                <a:cs typeface="Arial" pitchFamily="34" charset="0"/>
              </a:rPr>
              <a:t>ОНХС-ийн хөрөнгөөр санхүүжүүлэхийг хориглосон чиг үүргүүд:</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rgbClr val="FF0000"/>
              </a:solidFill>
              <a:effectLst/>
              <a:cs typeface="Arial" pitchFamily="34" charset="0"/>
            </a:endParaRPr>
          </a:p>
          <a:p>
            <a:pPr marL="0" marR="0" lvl="1" algn="just" defTabSz="914400" rtl="0" eaLnBrk="1" fontAlgn="base" latinLnBrk="0" hangingPunct="1">
              <a:lnSpc>
                <a:spcPct val="100000"/>
              </a:lnSpc>
              <a:spcBef>
                <a:spcPct val="0"/>
              </a:spcBef>
              <a:spcAft>
                <a:spcPct val="0"/>
              </a:spcAft>
              <a:buClrTx/>
              <a:buSzTx/>
              <a:buFont typeface="Arial" pitchFamily="34" charset="0"/>
              <a:buChar char="•"/>
              <a:tabLst/>
            </a:pPr>
            <a:r>
              <a:rPr kumimoji="0" lang="mn-MN" sz="1200" b="0" i="0" u="none" strike="noStrike" cap="none" normalizeH="0" baseline="0" dirty="0" smtClean="0">
                <a:ln>
                  <a:noFill/>
                </a:ln>
                <a:solidFill>
                  <a:schemeClr val="tx1"/>
                </a:solidFill>
                <a:effectLst/>
                <a:cs typeface="Arial" pitchFamily="34" charset="0"/>
              </a:rPr>
              <a:t>Сумын удирдлагыг хэрэгжүүлэх зардал</a:t>
            </a:r>
            <a:r>
              <a:rPr kumimoji="0" lang="en-US" sz="12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200" b="0" i="0" u="none" strike="noStrike" cap="none" normalizeH="0" baseline="0" dirty="0" smtClean="0">
                <a:ln>
                  <a:noFill/>
                </a:ln>
                <a:solidFill>
                  <a:schemeClr val="tx1"/>
                </a:solidFill>
                <a:effectLst/>
                <a:cs typeface="Arial" pitchFamily="34" charset="0"/>
              </a:rPr>
              <a:t>У</a:t>
            </a:r>
            <a:r>
              <a:rPr kumimoji="0" lang="en-US" sz="1200" b="0" i="0" u="none" strike="noStrike" cap="none" normalizeH="0" baseline="0" dirty="0" err="1" smtClean="0">
                <a:ln>
                  <a:noFill/>
                </a:ln>
                <a:solidFill>
                  <a:schemeClr val="tx1"/>
                </a:solidFill>
                <a:effectLst/>
                <a:cs typeface="Arial" pitchFamily="34" charset="0"/>
              </a:rPr>
              <a:t>лс</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төрийн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нам</a:t>
            </a:r>
            <a:r>
              <a:rPr kumimoji="0" lang="en-US"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төрийн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бус</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байгууллагын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зарлага</a:t>
            </a:r>
            <a:r>
              <a:rPr kumimoji="0" lang="en-US" sz="12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err="1" smtClean="0">
                <a:ln>
                  <a:noFill/>
                </a:ln>
                <a:solidFill>
                  <a:schemeClr val="tx1"/>
                </a:solidFill>
                <a:effectLst/>
                <a:cs typeface="Arial" pitchFamily="34" charset="0"/>
              </a:rPr>
              <a:t>Үндэсний</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их</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баяр</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наадмаас</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бусад</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баяр</a:t>
            </a:r>
            <a:r>
              <a:rPr kumimoji="0" lang="en-US"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наадам</a:t>
            </a:r>
            <a:r>
              <a:rPr kumimoji="0" lang="en-US"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ойн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арга</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хэмжээ</a:t>
            </a:r>
            <a:r>
              <a:rPr kumimoji="0" lang="en-US"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шашны</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зан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үйлийн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болон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ёслолын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зардал</a:t>
            </a:r>
            <a:r>
              <a:rPr kumimoji="0" lang="en-US" sz="12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err="1" smtClean="0">
                <a:ln>
                  <a:noFill/>
                </a:ln>
                <a:solidFill>
                  <a:schemeClr val="tx1"/>
                </a:solidFill>
                <a:effectLst/>
                <a:cs typeface="Arial" pitchFamily="34" charset="0"/>
              </a:rPr>
              <a:t>Нийтийн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эрх</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ашигт</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нийцээгүй</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үйл</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ажиллагаа</a:t>
            </a:r>
            <a:r>
              <a:rPr kumimoji="0" lang="en-US" sz="12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err="1" smtClean="0">
                <a:ln>
                  <a:noFill/>
                </a:ln>
                <a:solidFill>
                  <a:schemeClr val="tx1"/>
                </a:solidFill>
                <a:effectLst/>
                <a:cs typeface="Arial" pitchFamily="34" charset="0"/>
              </a:rPr>
              <a:t>Зээл</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олгох</a:t>
            </a:r>
            <a:r>
              <a:rPr kumimoji="0" lang="en-US"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санхүүгийн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үр</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дагавар</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бүхий</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баталгаа</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гаргах</a:t>
            </a:r>
            <a:r>
              <a:rPr kumimoji="0" lang="en-US"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хохирлыг</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нөхөн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төлөх</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үүрэг</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авах</a:t>
            </a:r>
            <a:r>
              <a:rPr kumimoji="0" lang="en-US" sz="12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err="1" smtClean="0">
                <a:ln>
                  <a:noFill/>
                </a:ln>
                <a:solidFill>
                  <a:schemeClr val="tx1"/>
                </a:solidFill>
                <a:effectLst/>
                <a:cs typeface="Arial" pitchFamily="34" charset="0"/>
              </a:rPr>
              <a:t>Орон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нутгийн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иргэдийн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саналыг</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аваагүй</a:t>
            </a:r>
            <a:r>
              <a:rPr kumimoji="0" lang="en-US"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орон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нутгийн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төсвийн</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төлөвлөгөөнд</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тусгаж</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батлаагүй</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зардал</a:t>
            </a:r>
            <a:r>
              <a:rPr kumimoji="0" lang="en-US"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арга</a:t>
            </a:r>
            <a:r>
              <a:rPr kumimoji="0" lang="mn-MN" sz="1200" b="0" i="0" u="none" strike="noStrike" cap="none" normalizeH="0" baseline="0" dirty="0" smtClean="0">
                <a:ln>
                  <a:noFill/>
                </a:ln>
                <a:solidFill>
                  <a:schemeClr val="tx1"/>
                </a:solidFill>
                <a:effectLst/>
                <a:cs typeface="Arial" pitchFamily="34" charset="0"/>
              </a:rPr>
              <a:t> </a:t>
            </a:r>
            <a:r>
              <a:rPr kumimoji="0" lang="en-US" sz="1200" b="0" i="0" u="none" strike="noStrike" cap="none" normalizeH="0" baseline="0" dirty="0" err="1" smtClean="0">
                <a:ln>
                  <a:noFill/>
                </a:ln>
                <a:solidFill>
                  <a:schemeClr val="tx1"/>
                </a:solidFill>
                <a:effectLst/>
                <a:cs typeface="Arial" pitchFamily="34" charset="0"/>
              </a:rPr>
              <a:t>хэмжээ</a:t>
            </a:r>
            <a:r>
              <a:rPr kumimoji="0" lang="en-US" sz="1200" b="0" i="0" u="none" strike="noStrike" cap="none" normalizeH="0" baseline="0" dirty="0" smtClean="0">
                <a:ln>
                  <a:noFill/>
                </a:ln>
                <a:solidFill>
                  <a:schemeClr val="tx1"/>
                </a:solidFill>
                <a:effectLs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200" b="0" i="0" u="none" strike="noStrike" cap="none" normalizeH="0" baseline="0" dirty="0" smtClean="0">
                <a:ln>
                  <a:noFill/>
                </a:ln>
                <a:solidFill>
                  <a:schemeClr val="tx1"/>
                </a:solidFill>
                <a:effectLst/>
                <a:cs typeface="Arial" pitchFamily="34" charset="0"/>
              </a:rPr>
              <a:t>Аливаа аж ахуйн нэгж, байгууллага, иргэнд олгох буцалтгүй тусламж, дэмжлэг, тэтгэмж, урамшуулал</a:t>
            </a:r>
            <a:endParaRPr kumimoji="0" lang="en-US" sz="1200" b="0" i="0" u="none" strike="noStrike" cap="none" normalizeH="0" baseline="0" dirty="0" smtClean="0">
              <a:ln>
                <a:noFill/>
              </a:ln>
              <a:solidFill>
                <a:schemeClr val="tx1"/>
              </a:solidFill>
              <a:effectLst/>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mn-MN" sz="1200" b="0" i="0" u="none" strike="noStrike" cap="none" normalizeH="0" baseline="0" dirty="0" smtClean="0">
                <a:ln>
                  <a:noFill/>
                </a:ln>
                <a:solidFill>
                  <a:schemeClr val="tx1"/>
                </a:solidFill>
                <a:effectLst/>
                <a:cs typeface="Arial" pitchFamily="34" charset="0"/>
              </a:rPr>
              <a:t>Тусгай зориулалтын шилжүүлгийн байгууллагаас бусад улсын төсвийн байгууллагын хөрөнгийн болон урсгал зардал</a:t>
            </a:r>
            <a:endParaRPr kumimoji="0" lang="en-US" sz="1200" b="0" i="0" u="none" strike="noStrike" cap="none" normalizeH="0" baseline="0" dirty="0" smtClean="0">
              <a:ln>
                <a:noFill/>
              </a:ln>
              <a:solidFill>
                <a:schemeClr val="tx1"/>
              </a:solidFill>
              <a:effectLst/>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cs typeface="Arial" pitchFamily="34" charset="0"/>
            </a:endParaRPr>
          </a:p>
        </p:txBody>
      </p:sp>
      <p:pic>
        <p:nvPicPr>
          <p:cNvPr id="18" name="Picture 17"/>
          <p:cNvPicPr/>
          <p:nvPr/>
        </p:nvPicPr>
        <p:blipFill>
          <a:blip r:embed="rId2"/>
          <a:srcRect/>
          <a:stretch>
            <a:fillRect/>
          </a:stretch>
        </p:blipFill>
        <p:spPr bwMode="auto">
          <a:xfrm>
            <a:off x="2643174" y="142858"/>
            <a:ext cx="858774" cy="863194"/>
          </a:xfrm>
          <a:prstGeom prst="rect">
            <a:avLst/>
          </a:prstGeom>
          <a:noFill/>
          <a:ln w="9525">
            <a:noFill/>
            <a:miter lim="800000"/>
            <a:headEnd/>
            <a:tailEnd/>
          </a:ln>
        </p:spPr>
      </p:pic>
      <p:pic>
        <p:nvPicPr>
          <p:cNvPr id="19" name="Picture 18"/>
          <p:cNvPicPr/>
          <p:nvPr/>
        </p:nvPicPr>
        <p:blipFill>
          <a:blip r:embed="rId3"/>
          <a:srcRect/>
          <a:stretch>
            <a:fillRect/>
          </a:stretch>
        </p:blipFill>
        <p:spPr bwMode="auto">
          <a:xfrm>
            <a:off x="6394544" y="4033676"/>
            <a:ext cx="797713" cy="870509"/>
          </a:xfrm>
          <a:prstGeom prst="rect">
            <a:avLst/>
          </a:prstGeom>
          <a:noFill/>
          <a:ln w="9525">
            <a:noFill/>
            <a:miter lim="800000"/>
            <a:headEnd/>
            <a:tailEnd/>
          </a:ln>
        </p:spPr>
      </p:pic>
      <p:sp>
        <p:nvSpPr>
          <p:cNvPr id="11" name="Slide Number Placeholder 10"/>
          <p:cNvSpPr>
            <a:spLocks noGrp="1"/>
          </p:cNvSpPr>
          <p:nvPr>
            <p:ph type="sldNum" sz="quarter" idx="12"/>
          </p:nvPr>
        </p:nvSpPr>
        <p:spPr>
          <a:xfrm>
            <a:off x="6984663" y="4687333"/>
            <a:ext cx="2133600" cy="273844"/>
          </a:xfrm>
        </p:spPr>
        <p:txBody>
          <a:bodyPr/>
          <a:lstStyle/>
          <a:p>
            <a:fld id="{780641F6-076D-47B9-9A76-B8C8D327F380}" type="slidenum">
              <a:rPr lang="en-US" smtClean="0"/>
              <a:pPr/>
              <a:t>17</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a:t>
            </a:r>
            <a:br>
              <a:rPr lang="en-US"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grpSp>
        <p:nvGrpSpPr>
          <p:cNvPr id="8" name="Group 7"/>
          <p:cNvGrpSpPr/>
          <p:nvPr/>
        </p:nvGrpSpPr>
        <p:grpSpPr>
          <a:xfrm>
            <a:off x="642910" y="1470762"/>
            <a:ext cx="1670299" cy="2744062"/>
            <a:chOff x="1073" y="0"/>
            <a:chExt cx="1670299" cy="2744062"/>
          </a:xfrm>
          <a:scene3d>
            <a:camera prst="orthographicFront"/>
            <a:lightRig rig="threePt" dir="t">
              <a:rot lat="0" lon="0" rev="7500000"/>
            </a:lightRig>
          </a:scene3d>
        </p:grpSpPr>
        <p:sp>
          <p:nvSpPr>
            <p:cNvPr id="20" name="Rounded Rectangle 19"/>
            <p:cNvSpPr/>
            <p:nvPr/>
          </p:nvSpPr>
          <p:spPr>
            <a:xfrm>
              <a:off x="1073" y="0"/>
              <a:ext cx="1670299" cy="2744062"/>
            </a:xfrm>
            <a:prstGeom prst="roundRect">
              <a:avLst>
                <a:gd name="adj" fmla="val 10000"/>
              </a:avLst>
            </a:prstGeom>
            <a:solidFill>
              <a:srgbClr val="FF9933"/>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1" name="Rounded Rectangle 4"/>
            <p:cNvSpPr/>
            <p:nvPr/>
          </p:nvSpPr>
          <p:spPr>
            <a:xfrm>
              <a:off x="1073" y="1097625"/>
              <a:ext cx="1670299" cy="10976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mn-MN" sz="2200" b="1" kern="1200" dirty="0" smtClean="0">
                  <a:latin typeface="Segoe UI Light" panose="020B0502040204020203" pitchFamily="34" charset="0"/>
                  <a:cs typeface="Segoe UI Light" panose="020B0502040204020203" pitchFamily="34" charset="0"/>
                </a:rPr>
                <a:t>Ямар сувгаар?</a:t>
              </a:r>
              <a:endParaRPr lang="en-US" sz="2200" kern="1200" dirty="0"/>
            </a:p>
          </p:txBody>
        </p:sp>
      </p:grpSp>
      <p:sp>
        <p:nvSpPr>
          <p:cNvPr id="9" name="Oval 8"/>
          <p:cNvSpPr/>
          <p:nvPr/>
        </p:nvSpPr>
        <p:spPr>
          <a:xfrm>
            <a:off x="1021174" y="1635405"/>
            <a:ext cx="913772" cy="913772"/>
          </a:xfrm>
          <a:prstGeom prst="ellipse">
            <a:avLst/>
          </a:prstGeom>
          <a:blipFill>
            <a:blip r:embed="rId2" cstate="print">
              <a:extLst>
                <a:ext uri="{28A0092B-C50C-407E-A947-70E740481C1C}">
                  <a14:useLocalDpi xmlns:a14="http://schemas.microsoft.com/office/drawing/2010/main" val="0"/>
                </a:ext>
              </a:extLst>
            </a:blip>
            <a:srcRect/>
            <a:stretch>
              <a:fillRect t="-2000" b="-2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nvGrpSpPr>
          <p:cNvPr id="11" name="Group 10"/>
          <p:cNvGrpSpPr/>
          <p:nvPr/>
        </p:nvGrpSpPr>
        <p:grpSpPr>
          <a:xfrm>
            <a:off x="2363319" y="1470762"/>
            <a:ext cx="1670299" cy="2744062"/>
            <a:chOff x="1721482" y="0"/>
            <a:chExt cx="1670299" cy="2744062"/>
          </a:xfrm>
          <a:scene3d>
            <a:camera prst="orthographicFront"/>
            <a:lightRig rig="threePt" dir="t">
              <a:rot lat="0" lon="0" rev="7500000"/>
            </a:lightRig>
          </a:scene3d>
        </p:grpSpPr>
        <p:sp>
          <p:nvSpPr>
            <p:cNvPr id="18" name="Rounded Rectangle 17"/>
            <p:cNvSpPr/>
            <p:nvPr/>
          </p:nvSpPr>
          <p:spPr>
            <a:xfrm>
              <a:off x="1721482" y="0"/>
              <a:ext cx="1670299" cy="2744062"/>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9" name="Rounded Rectangle 7"/>
            <p:cNvSpPr/>
            <p:nvPr/>
          </p:nvSpPr>
          <p:spPr>
            <a:xfrm>
              <a:off x="1721482" y="1097625"/>
              <a:ext cx="1670299" cy="10976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mn-MN" sz="2200" b="1" kern="1200" dirty="0" smtClean="0">
                  <a:latin typeface="Segoe UI Light" panose="020B0502040204020203" pitchFamily="34" charset="0"/>
                  <a:cs typeface="Segoe UI Light" panose="020B0502040204020203" pitchFamily="34" charset="0"/>
                </a:rPr>
                <a:t>Ямар хэлбэрээр?</a:t>
              </a:r>
              <a:endParaRPr lang="en-US" sz="2200" kern="1200" dirty="0"/>
            </a:p>
          </p:txBody>
        </p:sp>
      </p:grpSp>
      <p:sp>
        <p:nvSpPr>
          <p:cNvPr id="12" name="Oval 11"/>
          <p:cNvSpPr/>
          <p:nvPr/>
        </p:nvSpPr>
        <p:spPr>
          <a:xfrm>
            <a:off x="2741583" y="1635405"/>
            <a:ext cx="913772" cy="913772"/>
          </a:xfrm>
          <a:prstGeom prst="ellipse">
            <a:avLst/>
          </a:prstGeom>
          <a:blipFill>
            <a:blip r:embed="rId3" cstate="print">
              <a:extLst>
                <a:ext uri="{28A0092B-C50C-407E-A947-70E740481C1C}">
                  <a14:useLocalDpi xmlns:a14="http://schemas.microsoft.com/office/drawing/2010/main" val="0"/>
                </a:ext>
              </a:extLst>
            </a:blip>
            <a:srcRect/>
            <a:stretch>
              <a:fillRect l="-2000" r="-2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13" name="Group 12"/>
          <p:cNvGrpSpPr/>
          <p:nvPr/>
        </p:nvGrpSpPr>
        <p:grpSpPr>
          <a:xfrm>
            <a:off x="4083728" y="1470762"/>
            <a:ext cx="1670299" cy="2744062"/>
            <a:chOff x="3441891" y="0"/>
            <a:chExt cx="1670299" cy="2744062"/>
          </a:xfrm>
          <a:scene3d>
            <a:camera prst="orthographicFront"/>
            <a:lightRig rig="threePt" dir="t">
              <a:rot lat="0" lon="0" rev="7500000"/>
            </a:lightRig>
          </a:scene3d>
        </p:grpSpPr>
        <p:sp>
          <p:nvSpPr>
            <p:cNvPr id="16" name="Rounded Rectangle 15"/>
            <p:cNvSpPr/>
            <p:nvPr/>
          </p:nvSpPr>
          <p:spPr>
            <a:xfrm>
              <a:off x="3441891" y="0"/>
              <a:ext cx="1670299" cy="2744062"/>
            </a:xfrm>
            <a:prstGeom prst="roundRect">
              <a:avLst>
                <a:gd name="adj" fmla="val 10000"/>
              </a:avLst>
            </a:prstGeom>
            <a:solidFill>
              <a:schemeClr val="accent6">
                <a:lumMod val="75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17" name="Rounded Rectangle 10"/>
            <p:cNvSpPr/>
            <p:nvPr/>
          </p:nvSpPr>
          <p:spPr>
            <a:xfrm>
              <a:off x="3441891" y="1097625"/>
              <a:ext cx="1670299" cy="10976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mn-MN" sz="2200" b="1" kern="1200" dirty="0" smtClean="0">
                  <a:latin typeface="Segoe UI Light" panose="020B0502040204020203" pitchFamily="34" charset="0"/>
                  <a:cs typeface="Segoe UI Light" panose="020B0502040204020203" pitchFamily="34" charset="0"/>
                </a:rPr>
                <a:t>Хэрхэн хүргэх вэ? </a:t>
              </a:r>
              <a:endParaRPr lang="en-US" sz="2200" kern="1200" dirty="0"/>
            </a:p>
          </p:txBody>
        </p:sp>
      </p:grpSp>
      <p:sp>
        <p:nvSpPr>
          <p:cNvPr id="14" name="Oval 13"/>
          <p:cNvSpPr/>
          <p:nvPr/>
        </p:nvSpPr>
        <p:spPr>
          <a:xfrm>
            <a:off x="4461991" y="1635405"/>
            <a:ext cx="913772" cy="913772"/>
          </a:xfrm>
          <a:prstGeom prst="ellipse">
            <a:avLst/>
          </a:prstGeom>
          <a:blipFill>
            <a:blip r:embed="rId4" cstate="print">
              <a:extLst>
                <a:ext uri="{28A0092B-C50C-407E-A947-70E740481C1C}">
                  <a14:useLocalDpi xmlns:a14="http://schemas.microsoft.com/office/drawing/2010/main" val="0"/>
                </a:ext>
              </a:extLst>
            </a:blip>
            <a:srcRect/>
            <a:stretch>
              <a:fillRect l="-17000" r="-17000"/>
            </a:stretch>
          </a:blip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5" name="Left-Right Arrow 14"/>
          <p:cNvSpPr/>
          <p:nvPr/>
        </p:nvSpPr>
        <p:spPr>
          <a:xfrm>
            <a:off x="846367" y="3666012"/>
            <a:ext cx="4704203" cy="411609"/>
          </a:xfrm>
          <a:prstGeom prst="leftRightArrow">
            <a:avLst/>
          </a:prstGeom>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sp>
      <p:sp>
        <p:nvSpPr>
          <p:cNvPr id="22" name="TextBox 21"/>
          <p:cNvSpPr txBox="1"/>
          <p:nvPr/>
        </p:nvSpPr>
        <p:spPr>
          <a:xfrm>
            <a:off x="550585" y="4220802"/>
            <a:ext cx="1909262" cy="561692"/>
          </a:xfrm>
          <a:prstGeom prst="rect">
            <a:avLst/>
          </a:prstGeom>
          <a:noFill/>
        </p:spPr>
        <p:txBody>
          <a:bodyPr wrap="square" lIns="68580" tIns="34290" rIns="68580" bIns="34290" rtlCol="0">
            <a:spAutoFit/>
          </a:bodyPr>
          <a:lstStyle/>
          <a:p>
            <a:r>
              <a:rPr lang="mn-MN" sz="1600" dirty="0">
                <a:solidFill>
                  <a:prstClr val="black"/>
                </a:solidFill>
              </a:rPr>
              <a:t>Радио, ТВ, сонин, мэдээллийн </a:t>
            </a:r>
            <a:r>
              <a:rPr lang="mn-MN" sz="1600" dirty="0" smtClean="0">
                <a:solidFill>
                  <a:prstClr val="black"/>
                </a:solidFill>
              </a:rPr>
              <a:t>самбар</a:t>
            </a:r>
            <a:endParaRPr lang="en-US" sz="1600" dirty="0">
              <a:solidFill>
                <a:prstClr val="black"/>
              </a:solidFill>
            </a:endParaRPr>
          </a:p>
        </p:txBody>
      </p:sp>
      <p:sp>
        <p:nvSpPr>
          <p:cNvPr id="23" name="TextBox 22"/>
          <p:cNvSpPr txBox="1"/>
          <p:nvPr/>
        </p:nvSpPr>
        <p:spPr>
          <a:xfrm>
            <a:off x="2432535" y="4242306"/>
            <a:ext cx="1676891" cy="561692"/>
          </a:xfrm>
          <a:prstGeom prst="rect">
            <a:avLst/>
          </a:prstGeom>
          <a:noFill/>
          <a:ln>
            <a:noFill/>
          </a:ln>
        </p:spPr>
        <p:txBody>
          <a:bodyPr wrap="square" lIns="68580" tIns="34290" rIns="68580" bIns="34290" rtlCol="0">
            <a:spAutoFit/>
          </a:bodyPr>
          <a:lstStyle/>
          <a:p>
            <a:r>
              <a:rPr lang="mn-MN" sz="1600" dirty="0">
                <a:solidFill>
                  <a:prstClr val="black"/>
                </a:solidFill>
              </a:rPr>
              <a:t>Брошур, тайлан, зурагт хуудас г.м</a:t>
            </a:r>
            <a:endParaRPr lang="en-US" sz="1600" dirty="0">
              <a:solidFill>
                <a:prstClr val="black"/>
              </a:solidFill>
            </a:endParaRPr>
          </a:p>
        </p:txBody>
      </p:sp>
      <p:sp>
        <p:nvSpPr>
          <p:cNvPr id="24" name="TextBox 23"/>
          <p:cNvSpPr txBox="1"/>
          <p:nvPr/>
        </p:nvSpPr>
        <p:spPr>
          <a:xfrm>
            <a:off x="4150722" y="4227934"/>
            <a:ext cx="2221478" cy="715581"/>
          </a:xfrm>
          <a:prstGeom prst="rect">
            <a:avLst/>
          </a:prstGeom>
          <a:noFill/>
        </p:spPr>
        <p:txBody>
          <a:bodyPr wrap="square" lIns="68580" tIns="34290" rIns="68580" bIns="34290" rtlCol="0">
            <a:spAutoFit/>
          </a:bodyPr>
          <a:lstStyle/>
          <a:p>
            <a:r>
              <a:rPr lang="mn-MN" sz="1400" dirty="0">
                <a:solidFill>
                  <a:prstClr val="black"/>
                </a:solidFill>
              </a:rPr>
              <a:t>Иргэдийн хурал, сургалт, бүлгийн цуглаан, саахалт айлын яриа, Фэйсбүүк г.м</a:t>
            </a:r>
            <a:endParaRPr lang="en-US" sz="1400" dirty="0">
              <a:solidFill>
                <a:prstClr val="black"/>
              </a:solidFill>
            </a:endParaRPr>
          </a:p>
        </p:txBody>
      </p:sp>
      <p:sp>
        <p:nvSpPr>
          <p:cNvPr id="25" name="Title 5"/>
          <p:cNvSpPr txBox="1">
            <a:spLocks/>
          </p:cNvSpPr>
          <p:nvPr/>
        </p:nvSpPr>
        <p:spPr>
          <a:xfrm>
            <a:off x="671514" y="1008438"/>
            <a:ext cx="6472254" cy="27742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mn-MN" sz="2000" i="0" u="none" strike="noStrike" kern="1200" cap="none" spc="0" normalizeH="0" baseline="0" noProof="0" dirty="0" smtClean="0">
                <a:ln>
                  <a:noFill/>
                </a:ln>
                <a:solidFill>
                  <a:schemeClr val="accent2"/>
                </a:solidFill>
                <a:effectLst/>
                <a:uLnTx/>
                <a:uFillTx/>
                <a:latin typeface="+mj-lt"/>
                <a:ea typeface="+mj-ea"/>
                <a:cs typeface="+mj-cs"/>
              </a:rPr>
              <a:t>Мэдээлэл түгээхэд анхаарах асуудлууд:</a:t>
            </a:r>
            <a:endParaRPr kumimoji="0" lang="en-US" sz="2000" i="0" u="none" strike="noStrike" kern="1200" cap="none" spc="0" normalizeH="0" baseline="0" noProof="0" dirty="0">
              <a:ln>
                <a:noFill/>
              </a:ln>
              <a:solidFill>
                <a:schemeClr val="accent2"/>
              </a:solidFill>
              <a:effectLst/>
              <a:uLnTx/>
              <a:uFillTx/>
              <a:latin typeface="+mj-lt"/>
              <a:ea typeface="+mj-ea"/>
              <a:cs typeface="+mj-cs"/>
            </a:endParaRPr>
          </a:p>
        </p:txBody>
      </p:sp>
      <p:sp>
        <p:nvSpPr>
          <p:cNvPr id="26" name="TextBox 25"/>
          <p:cNvSpPr txBox="1"/>
          <p:nvPr/>
        </p:nvSpPr>
        <p:spPr>
          <a:xfrm>
            <a:off x="6300192" y="1643056"/>
            <a:ext cx="2240975" cy="2545825"/>
          </a:xfrm>
          <a:prstGeom prst="rect">
            <a:avLst/>
          </a:prstGeom>
          <a:noFill/>
        </p:spPr>
        <p:txBody>
          <a:bodyPr wrap="square" lIns="68580" tIns="34290" rIns="68580" bIns="34290" rtlCol="0">
            <a:spAutoFit/>
          </a:bodyPr>
          <a:lstStyle/>
          <a:p>
            <a:pPr marL="164952" indent="-164952">
              <a:lnSpc>
                <a:spcPct val="114000"/>
              </a:lnSpc>
              <a:spcBef>
                <a:spcPts val="900"/>
              </a:spcBef>
              <a:buSzPct val="150000"/>
              <a:buBlip>
                <a:blip r:embed="rId5"/>
              </a:buBlip>
            </a:pPr>
            <a:r>
              <a:rPr lang="mn-MN" sz="1600" b="1" dirty="0">
                <a:solidFill>
                  <a:prstClr val="black"/>
                </a:solidFill>
                <a:latin typeface="Segoe UI Light" panose="020B0502040204020203" pitchFamily="34" charset="0"/>
                <a:cs typeface="Segoe UI Light" panose="020B0502040204020203" pitchFamily="34" charset="0"/>
              </a:rPr>
              <a:t>Сайтар </a:t>
            </a:r>
            <a:r>
              <a:rPr lang="mn-MN" sz="1600" b="1" dirty="0">
                <a:solidFill>
                  <a:srgbClr val="7030A0"/>
                </a:solidFill>
                <a:latin typeface="Segoe UI Light" panose="020B0502040204020203" pitchFamily="34" charset="0"/>
                <a:cs typeface="Segoe UI Light" panose="020B0502040204020203" pitchFamily="34" charset="0"/>
              </a:rPr>
              <a:t>төлөвлөж</a:t>
            </a:r>
          </a:p>
          <a:p>
            <a:pPr marL="164952" indent="-164952">
              <a:lnSpc>
                <a:spcPct val="114000"/>
              </a:lnSpc>
              <a:spcBef>
                <a:spcPts val="900"/>
              </a:spcBef>
              <a:buSzPct val="150000"/>
              <a:buBlip>
                <a:blip r:embed="rId5"/>
              </a:buBlip>
            </a:pPr>
            <a:r>
              <a:rPr lang="mn-MN" sz="1600" b="1" dirty="0">
                <a:solidFill>
                  <a:prstClr val="black"/>
                </a:solidFill>
                <a:latin typeface="Segoe UI Light" panose="020B0502040204020203" pitchFamily="34" charset="0"/>
                <a:cs typeface="Segoe UI Light" panose="020B0502040204020203" pitchFamily="34" charset="0"/>
              </a:rPr>
              <a:t>Холбогдох ажлын зардлын төсөв, </a:t>
            </a:r>
            <a:r>
              <a:rPr lang="mn-MN" sz="1600" b="1" dirty="0">
                <a:solidFill>
                  <a:srgbClr val="0070C0"/>
                </a:solidFill>
                <a:latin typeface="Segoe UI Light" panose="020B0502040204020203" pitchFamily="34" charset="0"/>
                <a:cs typeface="Segoe UI Light" panose="020B0502040204020203" pitchFamily="34" charset="0"/>
              </a:rPr>
              <a:t>хариуцах эзнийг </a:t>
            </a:r>
            <a:r>
              <a:rPr lang="mn-MN" sz="1600" b="1" dirty="0">
                <a:solidFill>
                  <a:prstClr val="black"/>
                </a:solidFill>
                <a:latin typeface="Segoe UI Light" panose="020B0502040204020203" pitchFamily="34" charset="0"/>
                <a:cs typeface="Segoe UI Light" panose="020B0502040204020203" pitchFamily="34" charset="0"/>
              </a:rPr>
              <a:t>тодорхойлж</a:t>
            </a:r>
            <a:endParaRPr lang="mn-MN" sz="1600" b="1" dirty="0">
              <a:solidFill>
                <a:srgbClr val="0070C0"/>
              </a:solidFill>
              <a:latin typeface="Segoe UI Light" panose="020B0502040204020203" pitchFamily="34" charset="0"/>
              <a:cs typeface="Segoe UI Light" panose="020B0502040204020203" pitchFamily="34" charset="0"/>
            </a:endParaRPr>
          </a:p>
          <a:p>
            <a:pPr marL="164952" indent="-164952">
              <a:lnSpc>
                <a:spcPct val="114000"/>
              </a:lnSpc>
              <a:spcBef>
                <a:spcPts val="900"/>
              </a:spcBef>
              <a:buSzPct val="150000"/>
              <a:buBlip>
                <a:blip r:embed="rId5"/>
              </a:buBlip>
            </a:pPr>
            <a:r>
              <a:rPr lang="mn-MN" sz="1600" b="1" dirty="0">
                <a:solidFill>
                  <a:srgbClr val="63A537"/>
                </a:solidFill>
                <a:latin typeface="Segoe UI Light" panose="020B0502040204020203" pitchFamily="34" charset="0"/>
                <a:cs typeface="Segoe UI Light" panose="020B0502040204020203" pitchFamily="34" charset="0"/>
              </a:rPr>
              <a:t>Санхүүжүүлэх эх үүсвэрийг</a:t>
            </a:r>
            <a:r>
              <a:rPr lang="mn-MN" sz="1600" b="1" dirty="0">
                <a:solidFill>
                  <a:prstClr val="black"/>
                </a:solidFill>
                <a:latin typeface="Segoe UI Light" panose="020B0502040204020203" pitchFamily="34" charset="0"/>
                <a:cs typeface="Segoe UI Light" panose="020B0502040204020203" pitchFamily="34" charset="0"/>
              </a:rPr>
              <a:t> тодорхой болгох шаардлагатай.</a:t>
            </a:r>
            <a:endParaRPr lang="en-US" sz="1600" b="1" dirty="0">
              <a:solidFill>
                <a:prstClr val="black"/>
              </a:solidFill>
              <a:latin typeface="Segoe UI Light" panose="020B0502040204020203" pitchFamily="34" charset="0"/>
              <a:cs typeface="Segoe UI Light" panose="020B0502040204020203" pitchFamily="34" charset="0"/>
            </a:endParaRPr>
          </a:p>
        </p:txBody>
      </p:sp>
      <p:sp>
        <p:nvSpPr>
          <p:cNvPr id="27" name="Slide Number Placeholder 26"/>
          <p:cNvSpPr>
            <a:spLocks noGrp="1"/>
          </p:cNvSpPr>
          <p:nvPr>
            <p:ph type="sldNum" sz="quarter" idx="12"/>
          </p:nvPr>
        </p:nvSpPr>
        <p:spPr>
          <a:xfrm>
            <a:off x="6553200" y="4659982"/>
            <a:ext cx="2133600" cy="273844"/>
          </a:xfrm>
        </p:spPr>
        <p:txBody>
          <a:bodyPr/>
          <a:lstStyle/>
          <a:p>
            <a:fld id="{780641F6-076D-47B9-9A76-B8C8D327F380}" type="slidenum">
              <a:rPr lang="en-US" smtClean="0"/>
              <a:pPr/>
              <a:t>18</a:t>
            </a:fld>
            <a:endParaRPr lang="en-US"/>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a:t>
            </a:r>
            <a:br>
              <a:rPr lang="en-US"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graphicFrame>
        <p:nvGraphicFramePr>
          <p:cNvPr id="11" name="Diagram 10"/>
          <p:cNvGraphicFramePr/>
          <p:nvPr/>
        </p:nvGraphicFramePr>
        <p:xfrm>
          <a:off x="1142976" y="1071552"/>
          <a:ext cx="7215238" cy="714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angle 14"/>
          <p:cNvSpPr/>
          <p:nvPr/>
        </p:nvSpPr>
        <p:spPr>
          <a:xfrm>
            <a:off x="5214942" y="3057470"/>
            <a:ext cx="3500462" cy="750975"/>
          </a:xfrm>
          <a:prstGeom prst="rect">
            <a:avLst/>
          </a:prstGeom>
        </p:spPr>
        <p:txBody>
          <a:bodyPr wrap="square">
            <a:spAutoFit/>
          </a:bodyPr>
          <a:lstStyle/>
          <a:p>
            <a:pPr marL="342900" marR="0" lvl="0" indent="-342900" algn="just">
              <a:lnSpc>
                <a:spcPct val="107000"/>
              </a:lnSpc>
              <a:spcBef>
                <a:spcPts val="0"/>
              </a:spcBef>
              <a:spcAft>
                <a:spcPts val="0"/>
              </a:spcAft>
            </a:pPr>
            <a:r>
              <a:rPr lang="mn-MN" sz="2000" dirty="0" smtClean="0">
                <a:ea typeface="Calibri"/>
                <a:cs typeface="Times New Roman"/>
              </a:rPr>
              <a:t>1. Иргэдэд мэдээллийг ямар сувгаар хүргэдэг вэ?</a:t>
            </a:r>
            <a:endParaRPr lang="en-US" sz="2000" dirty="0">
              <a:ea typeface="Calibri"/>
              <a:cs typeface="Times New Roman"/>
            </a:endParaRPr>
          </a:p>
        </p:txBody>
      </p:sp>
      <p:sp>
        <p:nvSpPr>
          <p:cNvPr id="16" name="Rectangle 15"/>
          <p:cNvSpPr/>
          <p:nvPr/>
        </p:nvSpPr>
        <p:spPr>
          <a:xfrm>
            <a:off x="4000496" y="2191406"/>
            <a:ext cx="1435136" cy="523220"/>
          </a:xfrm>
          <a:prstGeom prst="rect">
            <a:avLst/>
          </a:prstGeom>
        </p:spPr>
        <p:txBody>
          <a:bodyPr wrap="none">
            <a:spAutoFit/>
          </a:bodyPr>
          <a:lstStyle/>
          <a:p>
            <a:r>
              <a:rPr lang="mn-MN" sz="2800" b="1" i="1" dirty="0" smtClean="0">
                <a:solidFill>
                  <a:srgbClr val="FF0000"/>
                </a:solidFill>
                <a:ea typeface="Calibri"/>
                <a:cs typeface="Times New Roman"/>
              </a:rPr>
              <a:t>Асуулт </a:t>
            </a:r>
            <a:endParaRPr lang="en-US" sz="2800" b="1" i="1" dirty="0">
              <a:solidFill>
                <a:srgbClr val="FF0000"/>
              </a:solidFill>
            </a:endParaRPr>
          </a:p>
        </p:txBody>
      </p:sp>
      <p:sp>
        <p:nvSpPr>
          <p:cNvPr id="17" name="Rectangle 16"/>
          <p:cNvSpPr/>
          <p:nvPr/>
        </p:nvSpPr>
        <p:spPr>
          <a:xfrm>
            <a:off x="428596" y="3035221"/>
            <a:ext cx="4071966" cy="1058047"/>
          </a:xfrm>
          <a:prstGeom prst="rect">
            <a:avLst/>
          </a:prstGeom>
        </p:spPr>
        <p:txBody>
          <a:bodyPr wrap="square">
            <a:spAutoFit/>
          </a:bodyPr>
          <a:lstStyle/>
          <a:p>
            <a:pPr marL="342900" marR="0" lvl="0" indent="-342900" algn="just">
              <a:lnSpc>
                <a:spcPct val="107000"/>
              </a:lnSpc>
              <a:spcBef>
                <a:spcPts val="0"/>
              </a:spcBef>
              <a:spcAft>
                <a:spcPts val="0"/>
              </a:spcAft>
              <a:buFont typeface="+mj-lt"/>
              <a:buAutoNum type="arabicPeriod"/>
            </a:pPr>
            <a:r>
              <a:rPr lang="mn-MN" sz="2000" dirty="0" smtClean="0">
                <a:ea typeface="Calibri"/>
                <a:cs typeface="Times New Roman"/>
              </a:rPr>
              <a:t>ОНХС</a:t>
            </a:r>
            <a:r>
              <a:rPr lang="en-US" sz="2000" dirty="0" smtClean="0">
                <a:ea typeface="Calibri"/>
                <a:cs typeface="Times New Roman"/>
              </a:rPr>
              <a:t>-</a:t>
            </a:r>
            <a:r>
              <a:rPr lang="mn-MN" sz="2000" dirty="0" smtClean="0">
                <a:ea typeface="Calibri"/>
                <a:cs typeface="Times New Roman"/>
              </a:rPr>
              <a:t>ийн талаарх мэдээллийг ямар хэлбэрээр  бэлтгэдэг вэ?</a:t>
            </a:r>
            <a:endParaRPr lang="en-US" sz="2000" dirty="0" smtClean="0">
              <a:ea typeface="Calibri"/>
              <a:cs typeface="Times New Roman"/>
            </a:endParaRPr>
          </a:p>
          <a:p>
            <a:pPr marL="800100" lvl="1" indent="-342900" algn="just">
              <a:lnSpc>
                <a:spcPct val="107000"/>
              </a:lnSpc>
            </a:pPr>
            <a:endParaRPr lang="mn-MN" sz="2000" dirty="0" smtClean="0">
              <a:ea typeface="Calibri"/>
              <a:cs typeface="Times New Roman"/>
            </a:endParaRPr>
          </a:p>
        </p:txBody>
      </p:sp>
      <p:sp>
        <p:nvSpPr>
          <p:cNvPr id="18" name="Rectangle 17"/>
          <p:cNvSpPr/>
          <p:nvPr/>
        </p:nvSpPr>
        <p:spPr>
          <a:xfrm>
            <a:off x="3219543" y="4143386"/>
            <a:ext cx="3369256" cy="400110"/>
          </a:xfrm>
          <a:prstGeom prst="rect">
            <a:avLst/>
          </a:prstGeom>
        </p:spPr>
        <p:txBody>
          <a:bodyPr wrap="none">
            <a:spAutoFit/>
          </a:bodyPr>
          <a:lstStyle/>
          <a:p>
            <a:r>
              <a:rPr lang="mn-MN" sz="2000" dirty="0" smtClean="0">
                <a:ea typeface="Calibri"/>
                <a:cs typeface="Times New Roman"/>
              </a:rPr>
              <a:t>2. Давуу ба сул тал нь юу вэ?</a:t>
            </a:r>
            <a:endParaRPr lang="en-US" sz="2000" dirty="0"/>
          </a:p>
        </p:txBody>
      </p:sp>
      <p:sp>
        <p:nvSpPr>
          <p:cNvPr id="12" name="Slide Number Placeholder 11"/>
          <p:cNvSpPr>
            <a:spLocks noGrp="1"/>
          </p:cNvSpPr>
          <p:nvPr>
            <p:ph type="sldNum" sz="quarter" idx="12"/>
          </p:nvPr>
        </p:nvSpPr>
        <p:spPr>
          <a:xfrm>
            <a:off x="6553200" y="4659982"/>
            <a:ext cx="2133600" cy="273844"/>
          </a:xfrm>
        </p:spPr>
        <p:txBody>
          <a:bodyPr/>
          <a:lstStyle/>
          <a:p>
            <a:fld id="{780641F6-076D-47B9-9A76-B8C8D327F380}" type="slidenum">
              <a:rPr lang="en-US" smtClean="0"/>
              <a:pPr/>
              <a:t>19</a:t>
            </a:fld>
            <a:endParaRPr lang="en-US"/>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38150"/>
            <a:ext cx="5867400" cy="472678"/>
          </a:xfrm>
        </p:spPr>
        <p:txBody>
          <a:bodyPr>
            <a:noAutofit/>
          </a:bodyPr>
          <a:lstStyle/>
          <a:p>
            <a:pPr algn="r"/>
            <a:r>
              <a:rPr lang="mn-MN" sz="2400" b="1" dirty="0" smtClean="0">
                <a:solidFill>
                  <a:schemeClr val="tx2"/>
                </a:solidFill>
              </a:rPr>
              <a:t>Туршлага солилцох</a:t>
            </a:r>
            <a:endParaRPr lang="en-US" sz="2400" b="1" dirty="0">
              <a:solidFill>
                <a:schemeClr val="tx2"/>
              </a:solidFill>
            </a:endParaRPr>
          </a:p>
        </p:txBody>
      </p:sp>
      <p:sp>
        <p:nvSpPr>
          <p:cNvPr id="17" name="Content Placeholder 2"/>
          <p:cNvSpPr>
            <a:spLocks noGrp="1"/>
          </p:cNvSpPr>
          <p:nvPr>
            <p:ph idx="1"/>
          </p:nvPr>
        </p:nvSpPr>
        <p:spPr>
          <a:xfrm>
            <a:off x="642910" y="1123950"/>
            <a:ext cx="7929618" cy="3431382"/>
          </a:xfrm>
        </p:spPr>
        <p:txBody>
          <a:bodyPr>
            <a:normAutofit/>
          </a:bodyPr>
          <a:lstStyle/>
          <a:p>
            <a:pPr marL="0" indent="0">
              <a:buFont typeface="Wingdings" pitchFamily="2" charset="2"/>
              <a:buNone/>
            </a:pPr>
            <a:r>
              <a:rPr lang="mn-MN" sz="2400" b="1" dirty="0" smtClean="0">
                <a:cs typeface="Times New Roman" pitchFamily="18" charset="0"/>
              </a:rPr>
              <a:t>Асуулт</a:t>
            </a:r>
          </a:p>
          <a:p>
            <a:pPr algn="just"/>
            <a:r>
              <a:rPr lang="mn-MN" sz="2400" b="0" dirty="0" smtClean="0">
                <a:cs typeface="Times New Roman" pitchFamily="18" charset="0"/>
              </a:rPr>
              <a:t>Иргэдийн оролцоо гэж юу вэ?</a:t>
            </a:r>
          </a:p>
          <a:p>
            <a:pPr algn="just"/>
            <a:r>
              <a:rPr lang="mn-MN" sz="2400" b="0" dirty="0" smtClean="0">
                <a:cs typeface="Times New Roman" pitchFamily="18" charset="0"/>
              </a:rPr>
              <a:t>ОНХС</a:t>
            </a:r>
            <a:r>
              <a:rPr lang="en-US" sz="2400" b="0" dirty="0" smtClean="0">
                <a:cs typeface="Times New Roman" pitchFamily="18" charset="0"/>
              </a:rPr>
              <a:t>-</a:t>
            </a:r>
            <a:r>
              <a:rPr lang="mn-MN" sz="2400" b="0" dirty="0" smtClean="0">
                <a:cs typeface="Times New Roman" pitchFamily="18" charset="0"/>
              </a:rPr>
              <a:t>ийн төлөвлөлтөд иргэдийн оролцоог хангах гэж юу вэ?</a:t>
            </a:r>
          </a:p>
          <a:p>
            <a:pPr algn="just"/>
            <a:r>
              <a:rPr lang="mn-MN" sz="2400" b="0" dirty="0" smtClean="0">
                <a:cs typeface="Times New Roman" pitchFamily="18" charset="0"/>
              </a:rPr>
              <a:t>ОНХС</a:t>
            </a:r>
            <a:r>
              <a:rPr lang="en-US" sz="2400" b="0" dirty="0" smtClean="0">
                <a:cs typeface="Times New Roman" pitchFamily="18" charset="0"/>
              </a:rPr>
              <a:t>-</a:t>
            </a:r>
            <a:r>
              <a:rPr lang="mn-MN" sz="2400" dirty="0" smtClean="0">
                <a:cs typeface="Times New Roman" pitchFamily="18" charset="0"/>
              </a:rPr>
              <a:t>ийн төлөвлөлтөд иргэдийн оролцоог хангах үйл ажиллагаа багийн түвшинд ямар байдаг вэ</a:t>
            </a:r>
            <a:r>
              <a:rPr lang="en-US" sz="2400" dirty="0" smtClean="0">
                <a:cs typeface="Times New Roman" pitchFamily="18" charset="0"/>
              </a:rPr>
              <a:t>? </a:t>
            </a:r>
            <a:endParaRPr lang="mn-MN" sz="2400" b="0" dirty="0" smtClean="0">
              <a:cs typeface="Times New Roman" pitchFamily="18" charset="0"/>
            </a:endParaRPr>
          </a:p>
          <a:p>
            <a:pPr marL="0" indent="0" algn="just">
              <a:buClrTx/>
              <a:buFont typeface="Wingdings" pitchFamily="2" charset="2"/>
              <a:buNone/>
            </a:pPr>
            <a:endParaRPr lang="mn-MN" sz="2800" b="0" dirty="0" smtClean="0">
              <a:cs typeface="Times New Roman" pitchFamily="18" charset="0"/>
            </a:endParaRPr>
          </a:p>
          <a:p>
            <a:pPr marL="0" indent="0" algn="just">
              <a:buClrTx/>
              <a:buFont typeface="Verdana" pitchFamily="34" charset="0"/>
              <a:buAutoNum type="arabicPeriod"/>
            </a:pPr>
            <a:endParaRPr lang="mn-MN" sz="2400" b="0" dirty="0" smtClean="0">
              <a:cs typeface="Times New Roman" pitchFamily="18" charset="0"/>
            </a:endParaRPr>
          </a:p>
          <a:p>
            <a:pPr marL="0" indent="0" algn="just"/>
            <a:endParaRPr lang="en-US" sz="2400" b="0" dirty="0" smtClean="0">
              <a:cs typeface="Times New Roman" pitchFamily="18" charset="0"/>
            </a:endParaRPr>
          </a:p>
        </p:txBody>
      </p:sp>
      <p:pic>
        <p:nvPicPr>
          <p:cNvPr id="26625" name="Picture 1"/>
          <p:cNvPicPr>
            <a:picLocks noChangeAspect="1" noChangeArrowheads="1"/>
          </p:cNvPicPr>
          <p:nvPr/>
        </p:nvPicPr>
        <p:blipFill>
          <a:blip r:embed="rId2" cstate="print"/>
          <a:srcRect/>
          <a:stretch>
            <a:fillRect/>
          </a:stretch>
        </p:blipFill>
        <p:spPr bwMode="auto">
          <a:xfrm>
            <a:off x="4429124" y="4000510"/>
            <a:ext cx="2571736" cy="783190"/>
          </a:xfrm>
          <a:prstGeom prst="rect">
            <a:avLst/>
          </a:prstGeom>
          <a:noFill/>
          <a:ln w="9525">
            <a:noFill/>
            <a:miter lim="800000"/>
            <a:headEnd/>
            <a:tailEnd/>
          </a:ln>
          <a:effectLst/>
        </p:spPr>
      </p:pic>
      <p:sp>
        <p:nvSpPr>
          <p:cNvPr id="9" name="Slide Number Placeholder 8"/>
          <p:cNvSpPr>
            <a:spLocks noGrp="1"/>
          </p:cNvSpPr>
          <p:nvPr>
            <p:ph type="sldNum" sz="quarter" idx="12"/>
          </p:nvPr>
        </p:nvSpPr>
        <p:spPr>
          <a:xfrm>
            <a:off x="6553200" y="4659982"/>
            <a:ext cx="2133600" cy="273844"/>
          </a:xfrm>
        </p:spPr>
        <p:txBody>
          <a:bodyPr/>
          <a:lstStyle/>
          <a:p>
            <a:fld id="{780641F6-076D-47B9-9A76-B8C8D327F380}" type="slidenum">
              <a:rPr lang="en-US" smtClean="0"/>
              <a:pPr/>
              <a:t>2</a:t>
            </a:fld>
            <a:endParaRPr lang="en-US"/>
          </a:p>
        </p:txBody>
      </p:sp>
    </p:spTree>
    <p:extLst>
      <p:ext uri="{BB962C8B-B14F-4D97-AF65-F5344CB8AC3E}">
        <p14:creationId xmlns:p14="http://schemas.microsoft.com/office/powerpoint/2010/main" val="423679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box(in)">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box(in)">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box(in)">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625"/>
                                        </p:tgtEl>
                                        <p:attrNameLst>
                                          <p:attrName>style.visibility</p:attrName>
                                        </p:attrNameLst>
                                      </p:cBhvr>
                                      <p:to>
                                        <p:strVal val="visible"/>
                                      </p:to>
                                    </p:set>
                                    <p:animEffect transition="in" filter="box(in)">
                                      <p:cBhvr>
                                        <p:cTn id="22" dur="500"/>
                                        <p:tgtEl>
                                          <p:spTgt spid="26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a:t>
            </a:r>
            <a:br>
              <a:rPr lang="en-US"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graphicFrame>
        <p:nvGraphicFramePr>
          <p:cNvPr id="11" name="Diagram 10"/>
          <p:cNvGraphicFramePr/>
          <p:nvPr/>
        </p:nvGraphicFramePr>
        <p:xfrm>
          <a:off x="1142976" y="1071552"/>
          <a:ext cx="7215238" cy="714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2"/>
          <p:cNvGraphicFramePr>
            <a:graphicFrameLocks noGrp="1"/>
          </p:cNvGraphicFramePr>
          <p:nvPr/>
        </p:nvGraphicFramePr>
        <p:xfrm>
          <a:off x="4572000" y="2283730"/>
          <a:ext cx="4500594" cy="2609216"/>
        </p:xfrm>
        <a:graphic>
          <a:graphicData uri="http://schemas.openxmlformats.org/drawingml/2006/table">
            <a:tbl>
              <a:tblPr/>
              <a:tblGrid>
                <a:gridCol w="4500594"/>
              </a:tblGrid>
              <a:tr h="0">
                <a:tc>
                  <a:txBody>
                    <a:bodyPr/>
                    <a:lstStyle/>
                    <a:p>
                      <a:pPr marL="0" marR="0" algn="ctr">
                        <a:lnSpc>
                          <a:spcPct val="107000"/>
                        </a:lnSpc>
                        <a:spcBef>
                          <a:spcPts val="0"/>
                        </a:spcBef>
                        <a:spcAft>
                          <a:spcPts val="0"/>
                        </a:spcAft>
                      </a:pPr>
                      <a:r>
                        <a:rPr lang="mn-MN" sz="1600" dirty="0">
                          <a:latin typeface="+mn-lt"/>
                          <a:ea typeface="Calibri"/>
                          <a:cs typeface="Times New Roman"/>
                        </a:rPr>
                        <a:t>Мэдээлэл хүргэх суваг</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Зар, мэдээ </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Олон нийтийн хэвлэл, мэдээллийн хэрэгсэл</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Цахим болон буухиа шуудан </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Интернэт орчин</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Гар утасны мессеж</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Утсаар ярих</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Биечлэн очиж уулзах</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Нээлттэй хаалганы өдөрлөг</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Соёл, урлагийн арга хэмжээг ашиглах гэх мэт</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nvGraphicFramePr>
        <p:xfrm>
          <a:off x="1142976" y="2398722"/>
          <a:ext cx="2857520" cy="1565530"/>
        </p:xfrm>
        <a:graphic>
          <a:graphicData uri="http://schemas.openxmlformats.org/drawingml/2006/table">
            <a:tbl>
              <a:tblPr/>
              <a:tblGrid>
                <a:gridCol w="2857520"/>
              </a:tblGrid>
              <a:tr h="0">
                <a:tc>
                  <a:txBody>
                    <a:bodyPr/>
                    <a:lstStyle/>
                    <a:p>
                      <a:pPr marL="0" marR="0" algn="ctr">
                        <a:lnSpc>
                          <a:spcPct val="107000"/>
                        </a:lnSpc>
                        <a:spcBef>
                          <a:spcPts val="0"/>
                        </a:spcBef>
                        <a:spcAft>
                          <a:spcPts val="0"/>
                        </a:spcAft>
                      </a:pPr>
                      <a:r>
                        <a:rPr lang="mn-MN" sz="1600" dirty="0">
                          <a:latin typeface="+mn-lt"/>
                          <a:ea typeface="Calibri"/>
                          <a:cs typeface="Times New Roman"/>
                        </a:rPr>
                        <a:t>Мэдээллийн хэлбэр</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Зураг, дүрс</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Бичвэр </a:t>
                      </a:r>
                      <a:r>
                        <a:rPr lang="en-US" sz="1600" dirty="0">
                          <a:latin typeface="+mn-lt"/>
                          <a:ea typeface="Calibri"/>
                          <a:cs typeface="Times New Roman"/>
                        </a:rPr>
                        <a:t>(</a:t>
                      </a:r>
                      <a:r>
                        <a:rPr lang="mn-MN" sz="1600" dirty="0">
                          <a:latin typeface="+mn-lt"/>
                          <a:ea typeface="Calibri"/>
                          <a:cs typeface="Times New Roman"/>
                        </a:rPr>
                        <a:t>текст</a:t>
                      </a:r>
                      <a:r>
                        <a:rPr lang="en-US" sz="1600" dirty="0">
                          <a:latin typeface="+mn-lt"/>
                          <a:ea typeface="Calibri"/>
                          <a:cs typeface="Times New Roman"/>
                        </a:rPr>
                        <a:t>)</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Дүрс </a:t>
                      </a:r>
                      <a:r>
                        <a:rPr lang="en-US" sz="1600" dirty="0">
                          <a:latin typeface="+mn-lt"/>
                          <a:ea typeface="Calibri"/>
                          <a:cs typeface="Times New Roman"/>
                        </a:rPr>
                        <a:t>(</a:t>
                      </a:r>
                      <a:r>
                        <a:rPr lang="mn-MN" sz="1600" dirty="0">
                          <a:latin typeface="+mn-lt"/>
                          <a:ea typeface="Calibri"/>
                          <a:cs typeface="Times New Roman"/>
                        </a:rPr>
                        <a:t>видео</a:t>
                      </a:r>
                      <a:r>
                        <a:rPr lang="en-US" sz="1600" dirty="0">
                          <a:latin typeface="+mn-lt"/>
                          <a:ea typeface="Calibri"/>
                          <a:cs typeface="Times New Roman"/>
                        </a:rPr>
                        <a:t>)</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Дуу хоолой </a:t>
                      </a:r>
                      <a:r>
                        <a:rPr lang="en-US" sz="1600" dirty="0">
                          <a:latin typeface="+mn-lt"/>
                          <a:ea typeface="Calibri"/>
                          <a:cs typeface="Times New Roman"/>
                        </a:rPr>
                        <a:t>(</a:t>
                      </a:r>
                      <a:r>
                        <a:rPr lang="mn-MN" sz="1600" dirty="0">
                          <a:latin typeface="+mn-lt"/>
                          <a:ea typeface="Calibri"/>
                          <a:cs typeface="Times New Roman"/>
                        </a:rPr>
                        <a:t>аудио</a:t>
                      </a:r>
                      <a:r>
                        <a:rPr lang="en-US" sz="1600" dirty="0">
                          <a:latin typeface="+mn-lt"/>
                          <a:ea typeface="Calibri"/>
                          <a:cs typeface="Times New Roman"/>
                        </a:rPr>
                        <a:t>)</a:t>
                      </a:r>
                      <a:endParaRPr lang="en-US" sz="1400" dirty="0">
                        <a:latin typeface="+mn-lt"/>
                        <a:ea typeface="Calibri"/>
                        <a:cs typeface="Times New Roman"/>
                      </a:endParaRPr>
                    </a:p>
                    <a:p>
                      <a:pPr marL="342900" marR="0" lvl="0" indent="-342900" algn="just">
                        <a:lnSpc>
                          <a:spcPct val="107000"/>
                        </a:lnSpc>
                        <a:spcBef>
                          <a:spcPts val="0"/>
                        </a:spcBef>
                        <a:spcAft>
                          <a:spcPts val="0"/>
                        </a:spcAft>
                        <a:buFont typeface="Symbol"/>
                        <a:buChar char=""/>
                      </a:pPr>
                      <a:r>
                        <a:rPr lang="mn-MN" sz="1600" dirty="0">
                          <a:latin typeface="+mn-lt"/>
                          <a:ea typeface="Calibri"/>
                          <a:cs typeface="Times New Roman"/>
                        </a:rPr>
                        <a:t>Инфографик гэх мэт</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Slide Number Placeholder 11"/>
          <p:cNvSpPr>
            <a:spLocks noGrp="1"/>
          </p:cNvSpPr>
          <p:nvPr>
            <p:ph type="sldNum" sz="quarter" idx="12"/>
          </p:nvPr>
        </p:nvSpPr>
        <p:spPr>
          <a:xfrm>
            <a:off x="6732240" y="4892946"/>
            <a:ext cx="2133600" cy="273844"/>
          </a:xfrm>
        </p:spPr>
        <p:txBody>
          <a:bodyPr/>
          <a:lstStyle/>
          <a:p>
            <a:fld id="{780641F6-076D-47B9-9A76-B8C8D327F380}" type="slidenum">
              <a:rPr lang="en-US" smtClean="0">
                <a:solidFill>
                  <a:schemeClr val="bg1"/>
                </a:solidFill>
              </a:rPr>
              <a:pPr/>
              <a:t>20</a:t>
            </a:fld>
            <a:endParaRPr lang="en-US" dirty="0">
              <a:solidFill>
                <a:schemeClr val="bg1"/>
              </a:solidFill>
            </a:endParaRPr>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a:t>
            </a:r>
            <a:br>
              <a:rPr lang="en-US"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pic>
        <p:nvPicPr>
          <p:cNvPr id="51203" name="Picture 3"/>
          <p:cNvPicPr>
            <a:picLocks noChangeAspect="1" noChangeArrowheads="1"/>
          </p:cNvPicPr>
          <p:nvPr/>
        </p:nvPicPr>
        <p:blipFill>
          <a:blip r:embed="rId2"/>
          <a:srcRect/>
          <a:stretch>
            <a:fillRect/>
          </a:stretch>
        </p:blipFill>
        <p:spPr bwMode="auto">
          <a:xfrm>
            <a:off x="500034" y="928677"/>
            <a:ext cx="8143932" cy="4071966"/>
          </a:xfrm>
          <a:prstGeom prst="rect">
            <a:avLst/>
          </a:prstGeom>
          <a:noFill/>
          <a:ln w="9525">
            <a:noFill/>
            <a:miter lim="800000"/>
            <a:headEnd/>
            <a:tailEnd/>
          </a:ln>
          <a:effectLst/>
        </p:spPr>
      </p:pic>
      <p:sp>
        <p:nvSpPr>
          <p:cNvPr id="8" name="Slide Number Placeholder 7"/>
          <p:cNvSpPr>
            <a:spLocks noGrp="1"/>
          </p:cNvSpPr>
          <p:nvPr>
            <p:ph type="sldNum" sz="quarter" idx="12"/>
          </p:nvPr>
        </p:nvSpPr>
        <p:spPr>
          <a:xfrm>
            <a:off x="6804248" y="4659982"/>
            <a:ext cx="2133600" cy="273844"/>
          </a:xfrm>
        </p:spPr>
        <p:txBody>
          <a:bodyPr/>
          <a:lstStyle/>
          <a:p>
            <a:fld id="{780641F6-076D-47B9-9A76-B8C8D327F380}" type="slidenum">
              <a:rPr lang="en-US" smtClean="0"/>
              <a:pPr/>
              <a:t>21</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Иргэдийн оролцоог хангах бэлтгэл үе</a:t>
            </a:r>
            <a:r>
              <a:rPr lang="en-US" sz="1800" b="1" dirty="0" smtClean="0">
                <a:solidFill>
                  <a:schemeClr val="tx2"/>
                </a:solidFill>
              </a:rPr>
              <a:t>:</a:t>
            </a:r>
            <a:br>
              <a:rPr lang="en-US" sz="1800" b="1" dirty="0" smtClean="0">
                <a:solidFill>
                  <a:schemeClr val="tx2"/>
                </a:solidFill>
              </a:rPr>
            </a:br>
            <a:r>
              <a:rPr lang="mn-MN" sz="1800" b="1" dirty="0" smtClean="0">
                <a:solidFill>
                  <a:srgbClr val="00B050"/>
                </a:solidFill>
              </a:rPr>
              <a:t>ИРГЭДИЙГ МЭДЭЭЛЛЭЭР ХАНГАХ</a:t>
            </a:r>
            <a:endParaRPr lang="en-US" sz="1800" b="1" dirty="0">
              <a:solidFill>
                <a:srgbClr val="00B050"/>
              </a:solidFill>
            </a:endParaRPr>
          </a:p>
        </p:txBody>
      </p:sp>
      <p:pic>
        <p:nvPicPr>
          <p:cNvPr id="8" name="Picture 7" descr="C:\Users\User\Downloads\33298265_1889325794451607_3501426612950269952_n.jpg"/>
          <p:cNvPicPr/>
          <p:nvPr/>
        </p:nvPicPr>
        <p:blipFill rotWithShape="1">
          <a:blip r:embed="rId2" cstate="print">
            <a:extLst>
              <a:ext uri="{28A0092B-C50C-407E-A947-70E740481C1C}">
                <a14:useLocalDpi xmlns:a14="http://schemas.microsoft.com/office/drawing/2010/main" val="0"/>
              </a:ext>
            </a:extLst>
          </a:blip>
          <a:srcRect t="15026"/>
          <a:stretch/>
        </p:blipFill>
        <p:spPr bwMode="auto">
          <a:xfrm>
            <a:off x="571472" y="928676"/>
            <a:ext cx="3736476" cy="4000528"/>
          </a:xfrm>
          <a:prstGeom prst="rect">
            <a:avLst/>
          </a:prstGeom>
          <a:noFill/>
          <a:ln>
            <a:noFill/>
          </a:ln>
        </p:spPr>
      </p:pic>
      <p:sp>
        <p:nvSpPr>
          <p:cNvPr id="52225" name="Rectangle 1"/>
          <p:cNvSpPr>
            <a:spLocks noChangeArrowheads="1"/>
          </p:cNvSpPr>
          <p:nvPr/>
        </p:nvSpPr>
        <p:spPr bwMode="auto">
          <a:xfrm>
            <a:off x="4429124" y="1071552"/>
            <a:ext cx="414340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altLang="zh-CN" sz="1600" b="0" i="0" u="none" strike="noStrike" cap="none" normalizeH="0" baseline="0" dirty="0" smtClean="0">
                <a:ln>
                  <a:noFill/>
                </a:ln>
                <a:solidFill>
                  <a:srgbClr val="0070C0"/>
                </a:solidFill>
                <a:effectLst/>
                <a:ea typeface="Times New Roman" pitchFamily="18" charset="0"/>
                <a:cs typeface="Times New Roman" pitchFamily="18" charset="0"/>
              </a:rPr>
              <a:t>ИРГЭД САНАЛАА ӨГӨХ БОЛОМЖИЙГ ХАРУУЛСАН МЭДЭЭЛЭЛ: </a:t>
            </a:r>
            <a:r>
              <a:rPr kumimoji="0" lang="mn-MN" altLang="zh-CN" sz="1600" b="1" i="0" u="none" strike="noStrike" cap="none" normalizeH="0" baseline="0" dirty="0" smtClean="0">
                <a:ln>
                  <a:noFill/>
                </a:ln>
                <a:solidFill>
                  <a:srgbClr val="0070C0"/>
                </a:solidFill>
                <a:effectLst/>
                <a:ea typeface="Times New Roman" pitchFamily="18" charset="0"/>
                <a:cs typeface="Times New Roman" pitchFamily="18" charset="0"/>
              </a:rPr>
              <a:t>АРАВТ ТӨСӨЛ </a:t>
            </a:r>
            <a:r>
              <a:rPr kumimoji="0" lang="mn-MN" altLang="zh-CN" sz="1600" b="0" i="0" u="none" strike="noStrike" cap="none" normalizeH="0" baseline="0" dirty="0" smtClean="0">
                <a:ln>
                  <a:noFill/>
                </a:ln>
                <a:solidFill>
                  <a:srgbClr val="0070C0"/>
                </a:solidFill>
                <a:effectLst/>
                <a:ea typeface="Times New Roman" pitchFamily="18" charset="0"/>
                <a:cs typeface="Times New Roman" pitchFamily="18" charset="0"/>
              </a:rPr>
              <a:t>/ХЭНТИЙ АЙМГИЙН БАЯН-ОВОО СУМ/</a:t>
            </a:r>
            <a:endParaRPr kumimoji="0" lang="mn-MN" altLang="zh-CN" sz="2400" b="0" i="0" u="none" strike="noStrike" cap="none" normalizeH="0" baseline="0" dirty="0" smtClean="0">
              <a:ln>
                <a:noFill/>
              </a:ln>
              <a:solidFill>
                <a:schemeClr val="tx1"/>
              </a:solidFill>
              <a:effectLst/>
              <a:cs typeface="Arial" pitchFamily="34" charset="0"/>
            </a:endParaRPr>
          </a:p>
        </p:txBody>
      </p:sp>
      <p:sp>
        <p:nvSpPr>
          <p:cNvPr id="52226" name="Rectangle 2"/>
          <p:cNvSpPr>
            <a:spLocks noChangeArrowheads="1"/>
          </p:cNvSpPr>
          <p:nvPr/>
        </p:nvSpPr>
        <p:spPr bwMode="auto">
          <a:xfrm>
            <a:off x="4643438" y="3143254"/>
            <a:ext cx="400052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n-MN" altLang="zh-CN" b="0" i="1" u="none" strike="noStrike" cap="none" normalizeH="0" baseline="0" dirty="0" smtClean="0">
                <a:ln>
                  <a:noFill/>
                </a:ln>
                <a:solidFill>
                  <a:schemeClr val="tx1"/>
                </a:solidFill>
                <a:effectLst/>
                <a:ea typeface="Times New Roman" pitchFamily="18" charset="0"/>
                <a:cs typeface="Times New Roman" pitchFamily="18" charset="0"/>
              </a:rPr>
              <a:t>Саналаа хэрхэн өгөх боломжтой, хэнтэй хэрхэн холбогдох вэ гэдгийг тодорхой бичсэн нь эргэх холбоог хангахад ач холбогдолтой юм.</a:t>
            </a:r>
            <a:endParaRPr kumimoji="0" lang="mn-MN" altLang="zh-CN" sz="2800" b="0" i="0" u="none" strike="noStrike" cap="none" normalizeH="0" baseline="0" dirty="0" smtClean="0">
              <a:ln>
                <a:noFill/>
              </a:ln>
              <a:solidFill>
                <a:schemeClr val="tx1"/>
              </a:solidFill>
              <a:effectLst/>
              <a:cs typeface="Arial" pitchFamily="34" charset="0"/>
            </a:endParaRPr>
          </a:p>
        </p:txBody>
      </p:sp>
      <p:sp>
        <p:nvSpPr>
          <p:cNvPr id="11" name="Slide Number Placeholder 10"/>
          <p:cNvSpPr>
            <a:spLocks noGrp="1"/>
          </p:cNvSpPr>
          <p:nvPr>
            <p:ph type="sldNum" sz="quarter" idx="12"/>
          </p:nvPr>
        </p:nvSpPr>
        <p:spPr>
          <a:xfrm>
            <a:off x="6510366" y="4687333"/>
            <a:ext cx="2133600" cy="273844"/>
          </a:xfrm>
        </p:spPr>
        <p:txBody>
          <a:bodyPr/>
          <a:lstStyle/>
          <a:p>
            <a:fld id="{780641F6-076D-47B9-9A76-B8C8D327F380}" type="slidenum">
              <a:rPr lang="en-US" smtClean="0"/>
              <a:pPr/>
              <a:t>22</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66950"/>
            <a:ext cx="4038600" cy="1314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endParaRPr lang="en-US" sz="1050"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1652588"/>
            <a:ext cx="91059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571700" y="1809750"/>
            <a:ext cx="7715076" cy="15120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r>
              <a:rPr lang="mn-MN" sz="3200" dirty="0" smtClean="0">
                <a:solidFill>
                  <a:schemeClr val="bg1"/>
                </a:solidFill>
                <a:latin typeface="+mn-lt"/>
                <a:cs typeface="Times New Roman" pitchFamily="18" charset="0"/>
              </a:rPr>
              <a:t>Хоёр. Багийн иргэдээс санал авах</a:t>
            </a:r>
            <a:endParaRPr lang="en-US" sz="3200" dirty="0" smtClean="0">
              <a:solidFill>
                <a:schemeClr val="bg1"/>
              </a:solidFill>
              <a:latin typeface="+mn-lt"/>
              <a:cs typeface="Times New Roman" pitchFamily="18" charset="0"/>
            </a:endParaRPr>
          </a:p>
        </p:txBody>
      </p:sp>
      <p:sp>
        <p:nvSpPr>
          <p:cNvPr id="5" name="Slide Number Placeholder 4"/>
          <p:cNvSpPr>
            <a:spLocks noGrp="1"/>
          </p:cNvSpPr>
          <p:nvPr>
            <p:ph type="sldNum" sz="quarter" idx="12"/>
          </p:nvPr>
        </p:nvSpPr>
        <p:spPr>
          <a:xfrm>
            <a:off x="6553200" y="4659982"/>
            <a:ext cx="2133600" cy="273844"/>
          </a:xfrm>
        </p:spPr>
        <p:txBody>
          <a:bodyPr/>
          <a:lstStyle/>
          <a:p>
            <a:fld id="{780641F6-076D-47B9-9A76-B8C8D327F380}" type="slidenum">
              <a:rPr lang="en-US" smtClean="0"/>
              <a:pPr/>
              <a:t>23</a:t>
            </a:fld>
            <a:endParaRPr lang="en-US"/>
          </a:p>
        </p:txBody>
      </p:sp>
    </p:spTree>
    <p:extLst>
      <p:ext uri="{BB962C8B-B14F-4D97-AF65-F5344CB8AC3E}">
        <p14:creationId xmlns:p14="http://schemas.microsoft.com/office/powerpoint/2010/main" val="3440172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38150"/>
            <a:ext cx="5867400" cy="472678"/>
          </a:xfrm>
        </p:spPr>
        <p:txBody>
          <a:bodyPr>
            <a:noAutofit/>
          </a:bodyPr>
          <a:lstStyle/>
          <a:p>
            <a:pPr algn="r"/>
            <a:r>
              <a:rPr lang="mn-MN" sz="1800" b="1" dirty="0" smtClean="0">
                <a:solidFill>
                  <a:schemeClr val="tx2"/>
                </a:solidFill>
              </a:rPr>
              <a:t>2. Иргэдийн саналыг авах үе шат</a:t>
            </a:r>
            <a:endParaRPr lang="en-US" sz="1800" b="1" dirty="0">
              <a:solidFill>
                <a:schemeClr val="tx2"/>
              </a:solidFill>
            </a:endParaRPr>
          </a:p>
        </p:txBody>
      </p:sp>
      <p:pic>
        <p:nvPicPr>
          <p:cNvPr id="56322" name="Picture 2"/>
          <p:cNvPicPr>
            <a:picLocks noChangeAspect="1" noChangeArrowheads="1"/>
          </p:cNvPicPr>
          <p:nvPr/>
        </p:nvPicPr>
        <p:blipFill>
          <a:blip r:embed="rId2"/>
          <a:srcRect/>
          <a:stretch>
            <a:fillRect/>
          </a:stretch>
        </p:blipFill>
        <p:spPr bwMode="auto">
          <a:xfrm>
            <a:off x="1500166" y="944556"/>
            <a:ext cx="6000792" cy="769938"/>
          </a:xfrm>
          <a:prstGeom prst="rect">
            <a:avLst/>
          </a:prstGeom>
          <a:noFill/>
          <a:ln w="9525">
            <a:noFill/>
            <a:miter lim="800000"/>
            <a:headEnd/>
            <a:tailEnd/>
          </a:ln>
          <a:effectLst/>
        </p:spPr>
      </p:pic>
      <p:pic>
        <p:nvPicPr>
          <p:cNvPr id="12" name="Picture 11"/>
          <p:cNvPicPr>
            <a:picLocks noChangeAspect="1"/>
          </p:cNvPicPr>
          <p:nvPr/>
        </p:nvPicPr>
        <p:blipFill rotWithShape="1">
          <a:blip r:embed="rId3"/>
          <a:srcRect l="15161" t="36416" r="50403" b="22007"/>
          <a:stretch/>
        </p:blipFill>
        <p:spPr>
          <a:xfrm>
            <a:off x="1000100" y="2214560"/>
            <a:ext cx="2465979" cy="1923117"/>
          </a:xfrm>
          <a:prstGeom prst="rect">
            <a:avLst/>
          </a:prstGeom>
        </p:spPr>
      </p:pic>
      <p:sp>
        <p:nvSpPr>
          <p:cNvPr id="56323" name="Rectangle 3"/>
          <p:cNvSpPr>
            <a:spLocks noChangeArrowheads="1"/>
          </p:cNvSpPr>
          <p:nvPr/>
        </p:nvSpPr>
        <p:spPr bwMode="auto">
          <a:xfrm>
            <a:off x="3786182" y="2071684"/>
            <a:ext cx="471487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mn-MN" altLang="zh-CN" sz="2400" b="0" i="0" u="none" strike="noStrike" cap="none" normalizeH="0" baseline="0" dirty="0" smtClean="0">
                <a:ln>
                  <a:noFill/>
                </a:ln>
                <a:solidFill>
                  <a:schemeClr val="tx1"/>
                </a:solidFill>
                <a:effectLst/>
                <a:ea typeface="Times New Roman" pitchFamily="18" charset="0"/>
                <a:cs typeface="Times New Roman" pitchFamily="18" charset="0"/>
              </a:rPr>
              <a:t>Иргэдийн оролцоо бүхий төлөвлөлт гэдэг нь</a:t>
            </a:r>
            <a:r>
              <a:rPr kumimoji="0" lang="en-US" altLang="zh-CN" sz="24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mn-MN" altLang="zh-CN" sz="2400" b="0" i="0" u="none" strike="noStrike" cap="none" normalizeH="0" baseline="0" dirty="0" smtClean="0">
                <a:ln>
                  <a:noFill/>
                </a:ln>
                <a:solidFill>
                  <a:schemeClr val="tx1"/>
                </a:solidFill>
                <a:effectLst/>
                <a:ea typeface="Times New Roman" pitchFamily="18" charset="0"/>
                <a:cs typeface="Times New Roman" pitchFamily="18" charset="0"/>
              </a:rPr>
              <a:t> </a:t>
            </a:r>
          </a:p>
          <a:p>
            <a:pPr marL="457200" marR="0" lvl="0" indent="-457200" algn="just" defTabSz="914400" rtl="0" eaLnBrk="1" fontAlgn="base" latinLnBrk="0" hangingPunct="1">
              <a:lnSpc>
                <a:spcPct val="100000"/>
              </a:lnSpc>
              <a:spcBef>
                <a:spcPct val="0"/>
              </a:spcBef>
              <a:spcAft>
                <a:spcPct val="0"/>
              </a:spcAft>
              <a:buClrTx/>
              <a:buSzTx/>
              <a:buFont typeface="Arial" pitchFamily="34" charset="0"/>
              <a:buChar char="•"/>
              <a:tabLst/>
            </a:pPr>
            <a:r>
              <a:rPr kumimoji="0" lang="mn-MN" altLang="zh-CN" sz="2400" b="0" i="0" u="none" strike="noStrike" cap="none" normalizeH="0" baseline="0" dirty="0" smtClean="0">
                <a:ln>
                  <a:noFill/>
                </a:ln>
                <a:solidFill>
                  <a:schemeClr val="tx1"/>
                </a:solidFill>
                <a:effectLst/>
                <a:ea typeface="Times New Roman" pitchFamily="18" charset="0"/>
                <a:cs typeface="Times New Roman" pitchFamily="18" charset="0"/>
              </a:rPr>
              <a:t>иргэд орон нутагт тулгамдаж буй асуудлаа өөрсдийн оролцоотойгоор тодорхойлох, төлөвлөх үйл ажиллагаа юм. </a:t>
            </a:r>
            <a:endParaRPr kumimoji="0" lang="mn-MN" altLang="zh-CN" sz="3600" b="0" i="0" u="none" strike="noStrike" cap="none" normalizeH="0" baseline="0" dirty="0" smtClean="0">
              <a:ln>
                <a:noFill/>
              </a:ln>
              <a:solidFill>
                <a:schemeClr val="tx1"/>
              </a:solidFill>
              <a:effectLst/>
              <a:cs typeface="Arial" pitchFamily="34" charset="0"/>
            </a:endParaRPr>
          </a:p>
        </p:txBody>
      </p:sp>
      <p:sp>
        <p:nvSpPr>
          <p:cNvPr id="11" name="Slide Number Placeholder 10"/>
          <p:cNvSpPr>
            <a:spLocks noGrp="1"/>
          </p:cNvSpPr>
          <p:nvPr>
            <p:ph type="sldNum" sz="quarter" idx="12"/>
          </p:nvPr>
        </p:nvSpPr>
        <p:spPr>
          <a:xfrm>
            <a:off x="6553200" y="4659982"/>
            <a:ext cx="2133600" cy="273844"/>
          </a:xfrm>
        </p:spPr>
        <p:txBody>
          <a:bodyPr/>
          <a:lstStyle/>
          <a:p>
            <a:fld id="{780641F6-076D-47B9-9A76-B8C8D327F380}" type="slidenum">
              <a:rPr lang="en-US" smtClean="0"/>
              <a:pPr/>
              <a:t>24</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FF0000"/>
                </a:solidFill>
              </a:rPr>
              <a:t>САНАЛ АВАХ ХЭЛБЭР</a:t>
            </a:r>
            <a:endParaRPr lang="en-US" sz="1800" b="1" dirty="0">
              <a:solidFill>
                <a:srgbClr val="FF0000"/>
              </a:solidFill>
            </a:endParaRPr>
          </a:p>
        </p:txBody>
      </p:sp>
      <p:sp>
        <p:nvSpPr>
          <p:cNvPr id="11" name="Title 1"/>
          <p:cNvSpPr txBox="1">
            <a:spLocks/>
          </p:cNvSpPr>
          <p:nvPr/>
        </p:nvSpPr>
        <p:spPr>
          <a:xfrm>
            <a:off x="655188" y="2574573"/>
            <a:ext cx="1237361" cy="61555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dirty="0" smtClean="0">
                <a:solidFill>
                  <a:srgbClr val="46B688"/>
                </a:solidFill>
                <a:ea typeface="Segoe UI" panose="020B0502040204020203" pitchFamily="34" charset="0"/>
                <a:cs typeface="Segoe UI" panose="020B0502040204020203" pitchFamily="34" charset="0"/>
              </a:rPr>
              <a:t>02</a:t>
            </a:r>
            <a:endParaRPr lang="en-US" sz="4000" dirty="0">
              <a:solidFill>
                <a:srgbClr val="46B688"/>
              </a:solidFill>
              <a:ea typeface="Segoe UI" panose="020B0502040204020203" pitchFamily="34" charset="0"/>
              <a:cs typeface="Segoe UI" panose="020B0502040204020203" pitchFamily="34" charset="0"/>
            </a:endParaRPr>
          </a:p>
        </p:txBody>
      </p:sp>
      <p:sp>
        <p:nvSpPr>
          <p:cNvPr id="13" name="Title 1"/>
          <p:cNvSpPr txBox="1">
            <a:spLocks/>
          </p:cNvSpPr>
          <p:nvPr/>
        </p:nvSpPr>
        <p:spPr>
          <a:xfrm>
            <a:off x="655188" y="3587400"/>
            <a:ext cx="1237361" cy="61555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dirty="0" smtClean="0">
                <a:solidFill>
                  <a:srgbClr val="FEA34F"/>
                </a:solidFill>
                <a:ea typeface="Segoe UI" panose="020B0502040204020203" pitchFamily="34" charset="0"/>
                <a:cs typeface="Segoe UI" panose="020B0502040204020203" pitchFamily="34" charset="0"/>
              </a:rPr>
              <a:t>03</a:t>
            </a:r>
            <a:endParaRPr lang="en-US" sz="4000" dirty="0">
              <a:solidFill>
                <a:srgbClr val="FEA34F"/>
              </a:solidFill>
              <a:ea typeface="Segoe UI" panose="020B0502040204020203" pitchFamily="34" charset="0"/>
              <a:cs typeface="Segoe UI" panose="020B0502040204020203" pitchFamily="34" charset="0"/>
            </a:endParaRPr>
          </a:p>
        </p:txBody>
      </p:sp>
      <p:sp>
        <p:nvSpPr>
          <p:cNvPr id="14" name="Title 1"/>
          <p:cNvSpPr txBox="1">
            <a:spLocks/>
          </p:cNvSpPr>
          <p:nvPr/>
        </p:nvSpPr>
        <p:spPr>
          <a:xfrm>
            <a:off x="655188" y="1413065"/>
            <a:ext cx="1237361" cy="61555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dirty="0" smtClean="0">
                <a:solidFill>
                  <a:srgbClr val="016AA3"/>
                </a:solidFill>
                <a:ea typeface="Segoe UI" panose="020B0502040204020203" pitchFamily="34" charset="0"/>
                <a:cs typeface="Segoe UI" panose="020B0502040204020203" pitchFamily="34" charset="0"/>
              </a:rPr>
              <a:t>01</a:t>
            </a:r>
            <a:endParaRPr lang="en-US" sz="4000" dirty="0">
              <a:solidFill>
                <a:srgbClr val="016AA3"/>
              </a:solidFill>
              <a:ea typeface="Segoe UI" panose="020B0502040204020203" pitchFamily="34" charset="0"/>
              <a:cs typeface="Segoe UI" panose="020B0502040204020203" pitchFamily="34" charset="0"/>
            </a:endParaRPr>
          </a:p>
        </p:txBody>
      </p:sp>
      <p:sp>
        <p:nvSpPr>
          <p:cNvPr id="15" name="TextBox 14"/>
          <p:cNvSpPr txBox="1"/>
          <p:nvPr/>
        </p:nvSpPr>
        <p:spPr>
          <a:xfrm>
            <a:off x="1650956" y="1285866"/>
            <a:ext cx="3472772" cy="938719"/>
          </a:xfrm>
          <a:prstGeom prst="rect">
            <a:avLst/>
          </a:prstGeom>
          <a:noFill/>
          <a:ln w="6350">
            <a:noFill/>
            <a:prstDash val="dash"/>
          </a:ln>
        </p:spPr>
        <p:txBody>
          <a:bodyPr wrap="square" lIns="0" tIns="0" rIns="0" bIns="0" rtlCol="0">
            <a:spAutoFit/>
          </a:bodyPr>
          <a:lstStyle/>
          <a:p>
            <a:r>
              <a:rPr lang="mn-MN" sz="1600" b="1" dirty="0">
                <a:solidFill>
                  <a:srgbClr val="0070C0"/>
                </a:solidFill>
                <a:cs typeface="Times New Roman" pitchFamily="18" charset="0"/>
              </a:rPr>
              <a:t>Санал асуулгын хуудас: </a:t>
            </a:r>
            <a:r>
              <a:rPr lang="mn-MN" sz="1500" dirty="0">
                <a:solidFill>
                  <a:prstClr val="black"/>
                </a:solidFill>
                <a:cs typeface="Times New Roman" pitchFamily="18" charset="0"/>
              </a:rPr>
              <a:t>Багийн бүх иргэдийг хамруулан саналыг нь авах боломжтой. Журмын </a:t>
            </a:r>
            <a:r>
              <a:rPr lang="mn-MN" sz="1500" b="1" dirty="0">
                <a:solidFill>
                  <a:prstClr val="black"/>
                </a:solidFill>
                <a:cs typeface="Times New Roman" pitchFamily="18" charset="0"/>
              </a:rPr>
              <a:t>1 дүгээр хавсралт</a:t>
            </a:r>
            <a:r>
              <a:rPr lang="mn-MN" sz="1500" dirty="0">
                <a:solidFill>
                  <a:prstClr val="black"/>
                </a:solidFill>
                <a:cs typeface="Times New Roman" pitchFamily="18" charset="0"/>
              </a:rPr>
              <a:t>ыг ашиглана</a:t>
            </a:r>
            <a:endParaRPr lang="en-US" sz="1500" dirty="0">
              <a:solidFill>
                <a:prstClr val="black"/>
              </a:solidFill>
              <a:cs typeface="Times New Roman" pitchFamily="18" charset="0"/>
            </a:endParaRPr>
          </a:p>
        </p:txBody>
      </p:sp>
      <p:sp>
        <p:nvSpPr>
          <p:cNvPr id="16" name="TextBox 15"/>
          <p:cNvSpPr txBox="1"/>
          <p:nvPr/>
        </p:nvSpPr>
        <p:spPr>
          <a:xfrm>
            <a:off x="1650956" y="2370377"/>
            <a:ext cx="3635424" cy="1169551"/>
          </a:xfrm>
          <a:prstGeom prst="rect">
            <a:avLst/>
          </a:prstGeom>
          <a:noFill/>
          <a:ln w="6350">
            <a:noFill/>
            <a:prstDash val="dash"/>
          </a:ln>
        </p:spPr>
        <p:txBody>
          <a:bodyPr wrap="square" lIns="0" tIns="0" rIns="0" bIns="0" rtlCol="0">
            <a:spAutoFit/>
          </a:bodyPr>
          <a:lstStyle/>
          <a:p>
            <a:r>
              <a:rPr lang="mn-MN" sz="1600" b="1" dirty="0">
                <a:solidFill>
                  <a:srgbClr val="00B050"/>
                </a:solidFill>
                <a:cs typeface="Times New Roman" pitchFamily="18" charset="0"/>
              </a:rPr>
              <a:t>Бүлгийн ярилцлага: </a:t>
            </a:r>
            <a:r>
              <a:rPr lang="mn-MN" sz="1500" dirty="0">
                <a:solidFill>
                  <a:prstClr val="black"/>
                </a:solidFill>
                <a:cs typeface="Times New Roman" pitchFamily="18" charset="0"/>
              </a:rPr>
              <a:t>Иргэд өөрсдийн өмнө тулгамдаж буй асуудлаар нийтийн ашиг сонирхлыг илэрхийлж сайн дурын үндсэн дээр нэгдсэн хэд хэдэн бүлгийн зохион байгуулалт</a:t>
            </a:r>
            <a:endParaRPr lang="en-US" sz="1500" dirty="0">
              <a:solidFill>
                <a:prstClr val="black"/>
              </a:solidFill>
              <a:cs typeface="Times New Roman" pitchFamily="18" charset="0"/>
            </a:endParaRPr>
          </a:p>
        </p:txBody>
      </p:sp>
      <p:sp>
        <p:nvSpPr>
          <p:cNvPr id="17" name="TextBox 16"/>
          <p:cNvSpPr txBox="1"/>
          <p:nvPr/>
        </p:nvSpPr>
        <p:spPr>
          <a:xfrm>
            <a:off x="1650956" y="3673325"/>
            <a:ext cx="3515994" cy="692497"/>
          </a:xfrm>
          <a:prstGeom prst="rect">
            <a:avLst/>
          </a:prstGeom>
          <a:noFill/>
          <a:ln w="6350">
            <a:noFill/>
            <a:prstDash val="dash"/>
          </a:ln>
        </p:spPr>
        <p:txBody>
          <a:bodyPr wrap="square" lIns="0" tIns="0" rIns="0" bIns="0" rtlCol="0">
            <a:spAutoFit/>
          </a:bodyPr>
          <a:lstStyle/>
          <a:p>
            <a:r>
              <a:rPr lang="mn-MN" sz="1600" b="1" dirty="0">
                <a:solidFill>
                  <a:srgbClr val="C00000"/>
                </a:solidFill>
                <a:cs typeface="Times New Roman" pitchFamily="18" charset="0"/>
              </a:rPr>
              <a:t>Цахим хэлбэр</a:t>
            </a:r>
            <a:r>
              <a:rPr lang="mn-MN" sz="1600" b="1" dirty="0">
                <a:solidFill>
                  <a:srgbClr val="99CB38">
                    <a:lumMod val="50000"/>
                  </a:srgbClr>
                </a:solidFill>
                <a:cs typeface="Times New Roman" pitchFamily="18" charset="0"/>
              </a:rPr>
              <a:t> </a:t>
            </a:r>
            <a:r>
              <a:rPr lang="mn-MN" sz="1500" dirty="0">
                <a:solidFill>
                  <a:prstClr val="black"/>
                </a:solidFill>
                <a:cs typeface="Times New Roman" pitchFamily="18" charset="0"/>
              </a:rPr>
              <a:t>болон техник, технологийн дэвшилтэт бусад арга хэлбэр </a:t>
            </a:r>
            <a:r>
              <a:rPr lang="en-US" sz="1400" dirty="0">
                <a:solidFill>
                  <a:prstClr val="black"/>
                </a:solidFill>
                <a:cs typeface="Times New Roman" pitchFamily="18" charset="0"/>
              </a:rPr>
              <a:t>(</a:t>
            </a:r>
            <a:r>
              <a:rPr lang="mn-MN" sz="1400" dirty="0">
                <a:solidFill>
                  <a:prstClr val="black"/>
                </a:solidFill>
                <a:cs typeface="Times New Roman" pitchFamily="18" charset="0"/>
              </a:rPr>
              <a:t>цахим шуудан, гар утасны мессеж г.м</a:t>
            </a:r>
            <a:r>
              <a:rPr lang="en-US" sz="1400" dirty="0">
                <a:solidFill>
                  <a:prstClr val="black"/>
                </a:solidFill>
                <a:cs typeface="Times New Roman" pitchFamily="18" charset="0"/>
              </a:rPr>
              <a:t>)</a:t>
            </a:r>
            <a:r>
              <a:rPr lang="mn-MN" sz="1400" dirty="0">
                <a:solidFill>
                  <a:prstClr val="black"/>
                </a:solidFill>
                <a:cs typeface="Times New Roman" pitchFamily="18" charset="0"/>
              </a:rPr>
              <a:t> </a:t>
            </a:r>
            <a:endParaRPr lang="en-US" sz="1400" dirty="0">
              <a:solidFill>
                <a:prstClr val="black"/>
              </a:solidFill>
              <a:cs typeface="Times New Roman" pitchFamily="18" charset="0"/>
            </a:endParaRPr>
          </a:p>
        </p:txBody>
      </p:sp>
      <p:pic>
        <p:nvPicPr>
          <p:cNvPr id="57346" name="Picture 2"/>
          <p:cNvPicPr>
            <a:picLocks noChangeAspect="1" noChangeArrowheads="1"/>
          </p:cNvPicPr>
          <p:nvPr/>
        </p:nvPicPr>
        <p:blipFill>
          <a:blip r:embed="rId2"/>
          <a:srcRect/>
          <a:stretch>
            <a:fillRect/>
          </a:stretch>
        </p:blipFill>
        <p:spPr bwMode="auto">
          <a:xfrm>
            <a:off x="5286380" y="1000114"/>
            <a:ext cx="3135316" cy="2837315"/>
          </a:xfrm>
          <a:prstGeom prst="rect">
            <a:avLst/>
          </a:prstGeom>
          <a:noFill/>
          <a:ln w="9525">
            <a:noFill/>
            <a:miter lim="800000"/>
            <a:headEnd/>
            <a:tailEnd/>
          </a:ln>
          <a:effectLst/>
        </p:spPr>
      </p:pic>
      <p:sp>
        <p:nvSpPr>
          <p:cNvPr id="18" name="Rectangle 17"/>
          <p:cNvSpPr/>
          <p:nvPr/>
        </p:nvSpPr>
        <p:spPr>
          <a:xfrm>
            <a:off x="5072066" y="3832221"/>
            <a:ext cx="3786182" cy="954107"/>
          </a:xfrm>
          <a:prstGeom prst="rect">
            <a:avLst/>
          </a:prstGeom>
        </p:spPr>
        <p:txBody>
          <a:bodyPr wrap="square">
            <a:spAutoFit/>
          </a:bodyPr>
          <a:lstStyle/>
          <a:p>
            <a:pPr algn="ctr"/>
            <a:r>
              <a:rPr lang="mn-MN" sz="1400" dirty="0" smtClean="0">
                <a:solidFill>
                  <a:srgbClr val="7030A0"/>
                </a:solidFill>
                <a:cs typeface="Times New Roman" pitchFamily="18" charset="0"/>
              </a:rPr>
              <a:t>Иргэдэд санал авах маягтыг хүргүүлэхдээ саналыг хурааж авах </a:t>
            </a:r>
            <a:r>
              <a:rPr lang="mn-MN" sz="1400" dirty="0" smtClean="0">
                <a:solidFill>
                  <a:srgbClr val="FF0000"/>
                </a:solidFill>
                <a:cs typeface="Times New Roman" pitchFamily="18" charset="0"/>
              </a:rPr>
              <a:t>хугацаа,  цахим санал авах хаяг болон ИНХ-ын хэлэлцүүлгийн хуваарийг</a:t>
            </a:r>
            <a:r>
              <a:rPr lang="mn-MN" sz="1400" dirty="0" smtClean="0">
                <a:solidFill>
                  <a:srgbClr val="7030A0"/>
                </a:solidFill>
                <a:cs typeface="Times New Roman" pitchFamily="18" charset="0"/>
              </a:rPr>
              <a:t> албан захидалд тусгаж болно.</a:t>
            </a:r>
            <a:endParaRPr lang="en-US" sz="1400" dirty="0">
              <a:solidFill>
                <a:srgbClr val="7030A0"/>
              </a:solidFill>
              <a:cs typeface="Times New Roman" pitchFamily="18" charset="0"/>
            </a:endParaRPr>
          </a:p>
        </p:txBody>
      </p:sp>
      <p:sp>
        <p:nvSpPr>
          <p:cNvPr id="19" name="Slide Number Placeholder 18"/>
          <p:cNvSpPr>
            <a:spLocks noGrp="1"/>
          </p:cNvSpPr>
          <p:nvPr>
            <p:ph type="sldNum" sz="quarter" idx="12"/>
          </p:nvPr>
        </p:nvSpPr>
        <p:spPr>
          <a:xfrm>
            <a:off x="6686872" y="4674170"/>
            <a:ext cx="2133600" cy="273844"/>
          </a:xfrm>
        </p:spPr>
        <p:txBody>
          <a:bodyPr/>
          <a:lstStyle/>
          <a:p>
            <a:fld id="{780641F6-076D-47B9-9A76-B8C8D327F380}" type="slidenum">
              <a:rPr lang="en-US" smtClean="0"/>
              <a:pPr/>
              <a:t>25</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FF0000"/>
                </a:solidFill>
              </a:rPr>
              <a:t>САНАЛ АВАХ ХЭЛБЭР</a:t>
            </a:r>
            <a:endParaRPr lang="en-US" sz="1800" b="1" dirty="0">
              <a:solidFill>
                <a:srgbClr val="FF0000"/>
              </a:solidFill>
            </a:endParaRPr>
          </a:p>
        </p:txBody>
      </p:sp>
      <p:pic>
        <p:nvPicPr>
          <p:cNvPr id="19" name="Picture 18" descr="C:\Users\User\Downloads\33298265_1889325794451607_3501426612950269952_n.jpg"/>
          <p:cNvPicPr/>
          <p:nvPr/>
        </p:nvPicPr>
        <p:blipFill rotWithShape="1">
          <a:blip r:embed="rId2" cstate="print">
            <a:extLst>
              <a:ext uri="{28A0092B-C50C-407E-A947-70E740481C1C}">
                <a14:useLocalDpi xmlns:a14="http://schemas.microsoft.com/office/drawing/2010/main" val="0"/>
              </a:ext>
            </a:extLst>
          </a:blip>
          <a:srcRect t="15026"/>
          <a:stretch/>
        </p:blipFill>
        <p:spPr bwMode="auto">
          <a:xfrm>
            <a:off x="571472" y="1428742"/>
            <a:ext cx="3736476" cy="3500462"/>
          </a:xfrm>
          <a:prstGeom prst="rect">
            <a:avLst/>
          </a:prstGeom>
          <a:noFill/>
          <a:ln>
            <a:noFill/>
          </a:ln>
        </p:spPr>
      </p:pic>
      <p:sp>
        <p:nvSpPr>
          <p:cNvPr id="24" name="Rectangle 23"/>
          <p:cNvSpPr/>
          <p:nvPr/>
        </p:nvSpPr>
        <p:spPr>
          <a:xfrm>
            <a:off x="285720" y="1071552"/>
            <a:ext cx="3779561" cy="369332"/>
          </a:xfrm>
          <a:prstGeom prst="rect">
            <a:avLst/>
          </a:prstGeom>
        </p:spPr>
        <p:txBody>
          <a:bodyPr wrap="none">
            <a:spAutoFit/>
          </a:bodyPr>
          <a:lstStyle/>
          <a:p>
            <a:r>
              <a:rPr lang="mn-MN" altLang="zh-CN" dirty="0" smtClean="0">
                <a:solidFill>
                  <a:srgbClr val="0070C0"/>
                </a:solidFill>
                <a:ea typeface="Times New Roman" pitchFamily="18" charset="0"/>
                <a:cs typeface="Times New Roman" pitchFamily="18" charset="0"/>
              </a:rPr>
              <a:t>ХЭНТИЙ АЙМГИЙН БАЯН-ОВОО СУМ</a:t>
            </a:r>
            <a:endParaRPr lang="en-US" dirty="0"/>
          </a:p>
        </p:txBody>
      </p:sp>
      <p:sp>
        <p:nvSpPr>
          <p:cNvPr id="25" name="Rounded Rectangular Callout 24"/>
          <p:cNvSpPr/>
          <p:nvPr/>
        </p:nvSpPr>
        <p:spPr>
          <a:xfrm>
            <a:off x="1500167" y="4643452"/>
            <a:ext cx="2214578" cy="500049"/>
          </a:xfrm>
          <a:prstGeom prst="wedgeRoundRectCallout">
            <a:avLst>
              <a:gd name="adj1" fmla="val -38705"/>
              <a:gd name="adj2" fmla="val -783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indent="-112713">
              <a:buFont typeface="Arial" panose="020B0604020202020204" pitchFamily="34" charset="0"/>
              <a:buChar char="•"/>
            </a:pPr>
            <a:r>
              <a:rPr lang="mn-MN" altLang="zh-CN" sz="1200" i="1" dirty="0" smtClean="0">
                <a:solidFill>
                  <a:schemeClr val="tx1"/>
                </a:solidFill>
                <a:latin typeface="Times New Roman" pitchFamily="18" charset="0"/>
                <a:ea typeface="Times New Roman" pitchFamily="18" charset="0"/>
                <a:cs typeface="Times New Roman" pitchFamily="18" charset="0"/>
              </a:rPr>
              <a:t>Саналаа хэрхэн өгөх боломжтой, хэнтэй хэрхэн холбогдох вэ</a:t>
            </a:r>
            <a:r>
              <a:rPr lang="en-US" altLang="zh-CN" sz="1200" i="1" dirty="0" smtClean="0">
                <a:solidFill>
                  <a:schemeClr val="tx1"/>
                </a:solidFill>
                <a:latin typeface="Times New Roman" pitchFamily="18" charset="0"/>
                <a:ea typeface="Times New Roman" pitchFamily="18" charset="0"/>
                <a:cs typeface="Times New Roman" pitchFamily="18" charset="0"/>
              </a:rPr>
              <a:t>?</a:t>
            </a:r>
            <a:endParaRPr lang="en-US" sz="1200" dirty="0">
              <a:solidFill>
                <a:prstClr val="black"/>
              </a:solidFill>
            </a:endParaRPr>
          </a:p>
        </p:txBody>
      </p:sp>
      <p:pic>
        <p:nvPicPr>
          <p:cNvPr id="26" name="Picture 25"/>
          <p:cNvPicPr>
            <a:picLocks noChangeAspect="1"/>
          </p:cNvPicPr>
          <p:nvPr/>
        </p:nvPicPr>
        <p:blipFill rotWithShape="1">
          <a:blip r:embed="rId3" cstate="print"/>
          <a:srcRect l="19020" t="15395" r="20129" b="10790"/>
          <a:stretch/>
        </p:blipFill>
        <p:spPr>
          <a:xfrm>
            <a:off x="4776595" y="1722032"/>
            <a:ext cx="4081685" cy="3222660"/>
          </a:xfrm>
          <a:prstGeom prst="rect">
            <a:avLst/>
          </a:prstGeom>
        </p:spPr>
      </p:pic>
      <p:sp>
        <p:nvSpPr>
          <p:cNvPr id="27" name="Rectangle 26"/>
          <p:cNvSpPr/>
          <p:nvPr/>
        </p:nvSpPr>
        <p:spPr>
          <a:xfrm>
            <a:off x="4714876" y="1000114"/>
            <a:ext cx="4143404" cy="584775"/>
          </a:xfrm>
          <a:prstGeom prst="rect">
            <a:avLst/>
          </a:prstGeom>
        </p:spPr>
        <p:txBody>
          <a:bodyPr wrap="square">
            <a:spAutoFit/>
          </a:bodyPr>
          <a:lstStyle/>
          <a:p>
            <a:pPr algn="ctr"/>
            <a:r>
              <a:rPr lang="mn-MN" sz="1600" dirty="0">
                <a:solidFill>
                  <a:prstClr val="black"/>
                </a:solidFill>
                <a:cs typeface="Times New Roman" pitchFamily="18" charset="0"/>
              </a:rPr>
              <a:t>Гучин ус сумын иргэдэд өгсөн мэдээлэл болон </a:t>
            </a:r>
            <a:r>
              <a:rPr lang="mn-MN" sz="1600" dirty="0" smtClean="0">
                <a:solidFill>
                  <a:prstClr val="black"/>
                </a:solidFill>
                <a:cs typeface="Times New Roman" pitchFamily="18" charset="0"/>
              </a:rPr>
              <a:t> Багийн </a:t>
            </a:r>
            <a:r>
              <a:rPr lang="mn-MN" sz="1600" dirty="0">
                <a:solidFill>
                  <a:prstClr val="black"/>
                </a:solidFill>
                <a:cs typeface="Times New Roman" pitchFamily="18" charset="0"/>
              </a:rPr>
              <a:t>ИНХ-ийн урилга</a:t>
            </a:r>
            <a:endParaRPr lang="en-US" sz="1600" dirty="0">
              <a:solidFill>
                <a:prstClr val="black"/>
              </a:solidFill>
              <a:cs typeface="Times New Roman" pitchFamily="18" charset="0"/>
            </a:endParaRPr>
          </a:p>
        </p:txBody>
      </p:sp>
      <p:sp>
        <p:nvSpPr>
          <p:cNvPr id="4" name="Slide Number Placeholder 3"/>
          <p:cNvSpPr>
            <a:spLocks noGrp="1"/>
          </p:cNvSpPr>
          <p:nvPr>
            <p:ph type="sldNum" sz="quarter" idx="12"/>
          </p:nvPr>
        </p:nvSpPr>
        <p:spPr/>
        <p:txBody>
          <a:bodyPr/>
          <a:lstStyle/>
          <a:p>
            <a:fld id="{780641F6-076D-47B9-9A76-B8C8D327F380}" type="slidenum">
              <a:rPr lang="en-US" smtClean="0"/>
              <a:pPr/>
              <a:t>26</a:t>
            </a:fld>
            <a:endParaRPr lang="en-US"/>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FF0000"/>
                </a:solidFill>
              </a:rPr>
              <a:t>САНАЛ АВАХ ХЭЛБЭР</a:t>
            </a:r>
            <a:endParaRPr lang="en-US" sz="1800" b="1" dirty="0">
              <a:solidFill>
                <a:srgbClr val="FF0000"/>
              </a:solidFill>
            </a:endParaRPr>
          </a:p>
        </p:txBody>
      </p:sp>
      <p:pic>
        <p:nvPicPr>
          <p:cNvPr id="58370" name="Picture 2"/>
          <p:cNvPicPr>
            <a:picLocks noChangeAspect="1" noChangeArrowheads="1"/>
          </p:cNvPicPr>
          <p:nvPr/>
        </p:nvPicPr>
        <p:blipFill>
          <a:blip r:embed="rId2"/>
          <a:srcRect/>
          <a:stretch>
            <a:fillRect/>
          </a:stretch>
        </p:blipFill>
        <p:spPr bwMode="auto">
          <a:xfrm>
            <a:off x="0" y="940200"/>
            <a:ext cx="5429256" cy="4230596"/>
          </a:xfrm>
          <a:prstGeom prst="rect">
            <a:avLst/>
          </a:prstGeom>
          <a:noFill/>
          <a:ln w="9525">
            <a:noFill/>
            <a:miter lim="800000"/>
            <a:headEnd/>
            <a:tailEnd/>
          </a:ln>
          <a:effectLst/>
        </p:spPr>
      </p:pic>
      <p:sp>
        <p:nvSpPr>
          <p:cNvPr id="13" name="Rectangular Callout 12"/>
          <p:cNvSpPr/>
          <p:nvPr/>
        </p:nvSpPr>
        <p:spPr>
          <a:xfrm>
            <a:off x="6000761" y="3571882"/>
            <a:ext cx="3000396" cy="1027191"/>
          </a:xfrm>
          <a:prstGeom prst="wedgeRectCallout">
            <a:avLst>
              <a:gd name="adj1" fmla="val -69583"/>
              <a:gd name="adj2" fmla="val -17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1600" dirty="0">
                <a:solidFill>
                  <a:prstClr val="black"/>
                </a:solidFill>
                <a:cs typeface="Times New Roman" pitchFamily="18" charset="0"/>
              </a:rPr>
              <a:t>Энэ хэсэгт тухайн багийн хувьд тулгамдсан асуудлыг шийдвэрлэх зорилготой төсөл, арга хэмжээг бичнэ</a:t>
            </a:r>
            <a:endParaRPr lang="en-US" sz="1600" dirty="0">
              <a:solidFill>
                <a:prstClr val="black"/>
              </a:solidFill>
              <a:cs typeface="Times New Roman" pitchFamily="18" charset="0"/>
            </a:endParaRPr>
          </a:p>
        </p:txBody>
      </p:sp>
      <p:sp>
        <p:nvSpPr>
          <p:cNvPr id="14" name="Rectangle 13"/>
          <p:cNvSpPr/>
          <p:nvPr/>
        </p:nvSpPr>
        <p:spPr>
          <a:xfrm>
            <a:off x="5500694" y="2037335"/>
            <a:ext cx="3500462" cy="1320233"/>
          </a:xfrm>
          <a:prstGeom prst="rect">
            <a:avLst/>
          </a:prstGeom>
        </p:spPr>
        <p:txBody>
          <a:bodyPr wrap="square">
            <a:spAutoFit/>
          </a:bodyPr>
          <a:lstStyle/>
          <a:p>
            <a:pPr algn="ctr">
              <a:lnSpc>
                <a:spcPct val="114000"/>
              </a:lnSpc>
            </a:pPr>
            <a:r>
              <a:rPr lang="mn-MN" sz="1400" b="1" dirty="0">
                <a:solidFill>
                  <a:srgbClr val="C00000"/>
                </a:solidFill>
                <a:ea typeface="Calibri" panose="020F0502020204030204" pitchFamily="34" charset="0"/>
                <a:cs typeface="Times New Roman" pitchFamily="18" charset="0"/>
              </a:rPr>
              <a:t>Жич</a:t>
            </a:r>
            <a:r>
              <a:rPr lang="mn-MN" sz="1400" b="1" dirty="0">
                <a:solidFill>
                  <a:prstClr val="black"/>
                </a:solidFill>
                <a:ea typeface="Calibri" panose="020F0502020204030204" pitchFamily="34" charset="0"/>
                <a:cs typeface="Times New Roman" pitchFamily="18" charset="0"/>
              </a:rPr>
              <a:t>:</a:t>
            </a:r>
            <a:r>
              <a:rPr lang="mn-MN" sz="1400" dirty="0">
                <a:solidFill>
                  <a:prstClr val="black"/>
                </a:solidFill>
                <a:ea typeface="Calibri" panose="020F0502020204030204" pitchFamily="34" charset="0"/>
                <a:cs typeface="Times New Roman" pitchFamily="18" charset="0"/>
              </a:rPr>
              <a:t> Та </a:t>
            </a:r>
            <a:r>
              <a:rPr lang="mn-MN" sz="1400" dirty="0" smtClean="0">
                <a:solidFill>
                  <a:prstClr val="black"/>
                </a:solidFill>
                <a:ea typeface="Calibri" panose="020F0502020204030204" pitchFamily="34" charset="0"/>
                <a:cs typeface="Times New Roman" pitchFamily="18" charset="0"/>
              </a:rPr>
              <a:t>нэгдмэл, нийтлэг </a:t>
            </a:r>
            <a:r>
              <a:rPr lang="mn-MN" sz="1400" dirty="0">
                <a:solidFill>
                  <a:prstClr val="black"/>
                </a:solidFill>
                <a:ea typeface="Calibri" panose="020F0502020204030204" pitchFamily="34" charset="0"/>
                <a:cs typeface="Times New Roman" pitchFamily="18" charset="0"/>
              </a:rPr>
              <a:t>сонирхолтой иргэдтэй бүлэг болж саналаа нэгтгэн баталгаажуулсан тохиолдолд </a:t>
            </a:r>
            <a:r>
              <a:rPr lang="mn-MN" sz="1400" dirty="0" smtClean="0">
                <a:solidFill>
                  <a:prstClr val="black"/>
                </a:solidFill>
                <a:ea typeface="Calibri" panose="020F0502020204030204" pitchFamily="34" charset="0"/>
                <a:cs typeface="Times New Roman" pitchFamily="18" charset="0"/>
              </a:rPr>
              <a:t>танай </a:t>
            </a:r>
            <a:r>
              <a:rPr lang="mn-MN" sz="1400" dirty="0">
                <a:solidFill>
                  <a:prstClr val="black"/>
                </a:solidFill>
                <a:ea typeface="Calibri" panose="020F0502020204030204" pitchFamily="34" charset="0"/>
                <a:cs typeface="Times New Roman" pitchFamily="18" charset="0"/>
              </a:rPr>
              <a:t>бүлгийн санал олонхын саналаар </a:t>
            </a:r>
            <a:r>
              <a:rPr lang="mn-MN" sz="1400" dirty="0" smtClean="0">
                <a:solidFill>
                  <a:prstClr val="black"/>
                </a:solidFill>
                <a:ea typeface="Calibri" panose="020F0502020204030204" pitchFamily="34" charset="0"/>
                <a:cs typeface="Times New Roman" pitchFamily="18" charset="0"/>
              </a:rPr>
              <a:t>дэмжигдэх сайн талтай</a:t>
            </a:r>
            <a:r>
              <a:rPr lang="mn-MN" sz="1400" dirty="0">
                <a:solidFill>
                  <a:prstClr val="black"/>
                </a:solidFill>
                <a:ea typeface="Calibri" panose="020F0502020204030204" pitchFamily="34" charset="0"/>
                <a:cs typeface="Times New Roman" pitchFamily="18" charset="0"/>
              </a:rPr>
              <a:t>.</a:t>
            </a:r>
            <a:endParaRPr lang="en-US" sz="1400" dirty="0">
              <a:solidFill>
                <a:prstClr val="black"/>
              </a:solidFill>
              <a:cs typeface="Times New Roman" pitchFamily="18" charset="0"/>
            </a:endParaRPr>
          </a:p>
        </p:txBody>
      </p:sp>
      <p:sp>
        <p:nvSpPr>
          <p:cNvPr id="15" name="Rectangle 14"/>
          <p:cNvSpPr/>
          <p:nvPr/>
        </p:nvSpPr>
        <p:spPr>
          <a:xfrm>
            <a:off x="5643570" y="1000114"/>
            <a:ext cx="3214710" cy="923330"/>
          </a:xfrm>
          <a:prstGeom prst="rect">
            <a:avLst/>
          </a:prstGeom>
        </p:spPr>
        <p:txBody>
          <a:bodyPr wrap="square">
            <a:spAutoFit/>
          </a:bodyPr>
          <a:lstStyle/>
          <a:p>
            <a:pPr algn="ctr"/>
            <a:r>
              <a:rPr lang="mn-MN" dirty="0" smtClean="0">
                <a:cs typeface="Times New Roman" pitchFamily="18" charset="0"/>
              </a:rPr>
              <a:t>“</a:t>
            </a:r>
            <a:r>
              <a:rPr lang="mn-MN" dirty="0" smtClean="0">
                <a:solidFill>
                  <a:srgbClr val="FF0000"/>
                </a:solidFill>
                <a:cs typeface="Times New Roman" pitchFamily="18" charset="0"/>
              </a:rPr>
              <a:t>санал авах маягт</a:t>
            </a:r>
            <a:r>
              <a:rPr lang="mn-MN" dirty="0" smtClean="0">
                <a:cs typeface="Times New Roman" pitchFamily="18" charset="0"/>
              </a:rPr>
              <a:t>”</a:t>
            </a:r>
            <a:r>
              <a:rPr lang="en-US" dirty="0" smtClean="0">
                <a:cs typeface="Times New Roman" pitchFamily="18" charset="0"/>
              </a:rPr>
              <a:t>-</a:t>
            </a:r>
            <a:r>
              <a:rPr lang="mn-MN" dirty="0" smtClean="0">
                <a:cs typeface="Times New Roman" pitchFamily="18" charset="0"/>
              </a:rPr>
              <a:t>ыг ашиглан багийн өрх бүрд хүргүүлж, тэдний саналыг авна</a:t>
            </a:r>
            <a:endParaRPr lang="en-US" dirty="0">
              <a:cs typeface="Times New Roman" pitchFamily="18" charset="0"/>
            </a:endParaRPr>
          </a:p>
        </p:txBody>
      </p:sp>
      <p:sp>
        <p:nvSpPr>
          <p:cNvPr id="11" name="Slide Number Placeholder 10"/>
          <p:cNvSpPr>
            <a:spLocks noGrp="1"/>
          </p:cNvSpPr>
          <p:nvPr>
            <p:ph type="sldNum" sz="quarter" idx="12"/>
          </p:nvPr>
        </p:nvSpPr>
        <p:spPr>
          <a:xfrm>
            <a:off x="6553200" y="4659982"/>
            <a:ext cx="2133600" cy="273844"/>
          </a:xfrm>
        </p:spPr>
        <p:txBody>
          <a:bodyPr/>
          <a:lstStyle/>
          <a:p>
            <a:fld id="{780641F6-076D-47B9-9A76-B8C8D327F380}" type="slidenum">
              <a:rPr lang="en-US" smtClean="0"/>
              <a:pPr/>
              <a:t>27</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FF0000"/>
                </a:solidFill>
              </a:rPr>
              <a:t>САНАЛ АВАХ ХЭЛБЭР</a:t>
            </a:r>
            <a:endParaRPr lang="en-US" sz="1800" b="1" dirty="0">
              <a:solidFill>
                <a:srgbClr val="FF0000"/>
              </a:solidFill>
            </a:endParaRPr>
          </a:p>
        </p:txBody>
      </p:sp>
      <p:pic>
        <p:nvPicPr>
          <p:cNvPr id="11" name="Picture 2"/>
          <p:cNvPicPr>
            <a:picLocks noChangeAspect="1" noChangeArrowheads="1"/>
          </p:cNvPicPr>
          <p:nvPr/>
        </p:nvPicPr>
        <p:blipFill>
          <a:blip r:embed="rId2"/>
          <a:srcRect/>
          <a:stretch>
            <a:fillRect/>
          </a:stretch>
        </p:blipFill>
        <p:spPr bwMode="auto">
          <a:xfrm>
            <a:off x="71438" y="1012832"/>
            <a:ext cx="2643174" cy="1614978"/>
          </a:xfrm>
          <a:prstGeom prst="rect">
            <a:avLst/>
          </a:prstGeom>
          <a:noFill/>
          <a:ln w="9525">
            <a:noFill/>
            <a:miter lim="800000"/>
            <a:headEnd/>
            <a:tailEnd/>
          </a:ln>
          <a:effectLst/>
        </p:spPr>
      </p:pic>
      <p:sp>
        <p:nvSpPr>
          <p:cNvPr id="12" name="Rectangle 11"/>
          <p:cNvSpPr/>
          <p:nvPr/>
        </p:nvSpPr>
        <p:spPr>
          <a:xfrm>
            <a:off x="2714612" y="881096"/>
            <a:ext cx="6143668" cy="2262158"/>
          </a:xfrm>
          <a:prstGeom prst="rect">
            <a:avLst/>
          </a:prstGeom>
        </p:spPr>
        <p:txBody>
          <a:bodyPr wrap="square">
            <a:spAutoFit/>
          </a:bodyPr>
          <a:lstStyle/>
          <a:p>
            <a:pPr marL="146624" algn="just">
              <a:spcAft>
                <a:spcPts val="641"/>
              </a:spcAft>
            </a:pPr>
            <a:r>
              <a:rPr lang="mn-MN" b="1" dirty="0" smtClean="0">
                <a:solidFill>
                  <a:srgbClr val="008A3E"/>
                </a:solidFill>
                <a:ea typeface="Segoe UI Black" panose="020B0A02040204020203" pitchFamily="34" charset="0"/>
                <a:cs typeface="Times New Roman" pitchFamily="18" charset="0"/>
              </a:rPr>
              <a:t>Зохион байгуулалттай бүлгийн </a:t>
            </a:r>
            <a:r>
              <a:rPr lang="mn-MN" dirty="0" smtClean="0">
                <a:solidFill>
                  <a:prstClr val="black"/>
                </a:solidFill>
                <a:ea typeface="Calibri" panose="020F0502020204030204" pitchFamily="34" charset="0"/>
                <a:cs typeface="Times New Roman" pitchFamily="18" charset="0"/>
              </a:rPr>
              <a:t>хувьд 50-аас доошгүй иргэн, алслагдсан багийн хувьд 30-аас доошгүй иргэний бүрэлдэхүүнтэй байх ба бүлгийн ярилцлага, хэлэлцүүлгийг жилд хоёроос доошгүй удаа хийсэн байна. </a:t>
            </a:r>
          </a:p>
          <a:p>
            <a:pPr marL="489524" indent="-342900" algn="just">
              <a:spcAft>
                <a:spcPts val="641"/>
              </a:spcAft>
              <a:buFont typeface="Arial" pitchFamily="34" charset="0"/>
              <a:buChar char="•"/>
            </a:pPr>
            <a:r>
              <a:rPr lang="mn-MN" sz="1600" dirty="0" smtClean="0">
                <a:solidFill>
                  <a:prstClr val="black"/>
                </a:solidFill>
                <a:ea typeface="Calibri" panose="020F0502020204030204" pitchFamily="34" charset="0"/>
                <a:cs typeface="Times New Roman" pitchFamily="18" charset="0"/>
              </a:rPr>
              <a:t>Жишээ нь: хот айл, ойролцоо нутагладаг иргэд тус бүр сонирхлын бүлгээрээ нэгдэж, ОНХС-ийн төслийн саналаа хэлэлцэж, тэмдэглэл хөтлөн, өөрсдийн төлөөллөө сонгон багийн ИНХ-д илгээж болно. </a:t>
            </a:r>
            <a:endParaRPr lang="en-US" sz="1200" dirty="0">
              <a:solidFill>
                <a:prstClr val="black"/>
              </a:solidFill>
              <a:ea typeface="Calibri" panose="020F0502020204030204" pitchFamily="34" charset="0"/>
              <a:cs typeface="Times New Roman" pitchFamily="18" charset="0"/>
            </a:endParaRPr>
          </a:p>
        </p:txBody>
      </p:sp>
      <p:sp>
        <p:nvSpPr>
          <p:cNvPr id="16" name="Rectangle 15">
            <a:extLst>
              <a:ext uri="{FF2B5EF4-FFF2-40B4-BE49-F238E27FC236}">
                <a16:creationId xmlns="" xmlns:a16="http://schemas.microsoft.com/office/drawing/2014/main" id="{CF7FC044-43F4-49B9-8A59-0D9C00EFE89C}"/>
              </a:ext>
            </a:extLst>
          </p:cNvPr>
          <p:cNvSpPr/>
          <p:nvPr/>
        </p:nvSpPr>
        <p:spPr>
          <a:xfrm>
            <a:off x="558539" y="3143254"/>
            <a:ext cx="7942551" cy="1046440"/>
          </a:xfrm>
          <a:prstGeom prst="rect">
            <a:avLst/>
          </a:prstGeom>
          <a:solidFill>
            <a:schemeClr val="accent1">
              <a:lumMod val="20000"/>
              <a:lumOff val="80000"/>
            </a:schemeClr>
          </a:solidFill>
          <a:ln>
            <a:solidFill>
              <a:schemeClr val="accent5"/>
            </a:solidFill>
            <a:prstDash val="dash"/>
          </a:ln>
        </p:spPr>
        <p:txBody>
          <a:bodyPr wrap="square">
            <a:spAutoFit/>
          </a:bodyPr>
          <a:lstStyle/>
          <a:p>
            <a:pPr marL="228600" algn="just"/>
            <a:r>
              <a:rPr lang="mn-MN" sz="1600" b="1" dirty="0">
                <a:solidFill>
                  <a:prstClr val="black"/>
                </a:solidFill>
                <a:cs typeface="Times New Roman" pitchFamily="18" charset="0"/>
              </a:rPr>
              <a:t>Багийн Засаг дарга </a:t>
            </a:r>
            <a:r>
              <a:rPr lang="mn-MN" sz="1600" dirty="0">
                <a:solidFill>
                  <a:prstClr val="black"/>
                </a:solidFill>
                <a:cs typeface="Times New Roman" pitchFamily="18" charset="0"/>
              </a:rPr>
              <a:t>сайн дурын үндсэн дээр нэгдсэн, зохион байгуулалттай санал өгөх бүлгийг нягталж, хэрэв нэгдсэн бүлэг хэлэлцүүлэг зохион байгуулах тохиолдолд урилгаар </a:t>
            </a:r>
            <a:r>
              <a:rPr lang="mn-MN" sz="1600" dirty="0" smtClean="0">
                <a:solidFill>
                  <a:prstClr val="black"/>
                </a:solidFill>
                <a:cs typeface="Times New Roman" pitchFamily="18" charset="0"/>
              </a:rPr>
              <a:t>оролцох, хамтран ажиллаж болно</a:t>
            </a:r>
            <a:r>
              <a:rPr lang="mn-MN" sz="1600" dirty="0">
                <a:solidFill>
                  <a:prstClr val="black"/>
                </a:solidFill>
                <a:cs typeface="Times New Roman" pitchFamily="18" charset="0"/>
              </a:rPr>
              <a:t>. </a:t>
            </a:r>
            <a:endParaRPr lang="mn-MN" sz="1600" dirty="0" smtClean="0">
              <a:solidFill>
                <a:prstClr val="black"/>
              </a:solidFill>
              <a:cs typeface="Times New Roman" pitchFamily="18" charset="0"/>
            </a:endParaRPr>
          </a:p>
          <a:p>
            <a:pPr marL="571500" indent="-342900" algn="just">
              <a:buFont typeface="Arial" pitchFamily="34" charset="0"/>
              <a:buChar char="•"/>
            </a:pPr>
            <a:r>
              <a:rPr lang="mn-MN" sz="1400" dirty="0" smtClean="0">
                <a:solidFill>
                  <a:prstClr val="black"/>
                </a:solidFill>
                <a:ea typeface="Calibri" panose="020F0502020204030204" pitchFamily="34" charset="0"/>
                <a:cs typeface="Times New Roman" pitchFamily="18" charset="0"/>
              </a:rPr>
              <a:t>Бүлгүүдэд иргэний танхимыг ашиглах хуваарь гаргаж өгөн асуудлаа хэлэлцэх боломж олгох </a:t>
            </a:r>
            <a:endParaRPr lang="en-US" sz="1400" dirty="0">
              <a:solidFill>
                <a:prstClr val="black"/>
              </a:solidFill>
              <a:cs typeface="Times New Roman" pitchFamily="18" charset="0"/>
            </a:endParaRPr>
          </a:p>
        </p:txBody>
      </p:sp>
      <p:sp>
        <p:nvSpPr>
          <p:cNvPr id="18" name="Rectangle 17">
            <a:extLst>
              <a:ext uri="{FF2B5EF4-FFF2-40B4-BE49-F238E27FC236}">
                <a16:creationId xmlns:a16="http://schemas.microsoft.com/office/drawing/2014/main" xmlns="" id="{CF7FC044-43F4-49B9-8A59-0D9C00EFE89C}"/>
              </a:ext>
            </a:extLst>
          </p:cNvPr>
          <p:cNvSpPr/>
          <p:nvPr/>
        </p:nvSpPr>
        <p:spPr>
          <a:xfrm>
            <a:off x="285720" y="4272991"/>
            <a:ext cx="8572528" cy="584775"/>
          </a:xfrm>
          <a:prstGeom prst="rect">
            <a:avLst/>
          </a:prstGeom>
          <a:solidFill>
            <a:schemeClr val="bg1">
              <a:lumMod val="85000"/>
            </a:schemeClr>
          </a:solidFill>
          <a:ln w="6350">
            <a:solidFill>
              <a:schemeClr val="accent2"/>
            </a:solidFill>
            <a:prstDash val="dash"/>
          </a:ln>
        </p:spPr>
        <p:txBody>
          <a:bodyPr wrap="square">
            <a:spAutoFit/>
          </a:bodyPr>
          <a:lstStyle/>
          <a:p>
            <a:pPr marL="228600">
              <a:spcAft>
                <a:spcPts val="1000"/>
              </a:spcAft>
            </a:pPr>
            <a:r>
              <a:rPr lang="mn-MN" sz="1600" dirty="0">
                <a:solidFill>
                  <a:srgbClr val="C00000"/>
                </a:solidFill>
                <a:latin typeface="+mj-lt"/>
                <a:cs typeface="Times New Roman" pitchFamily="18" charset="0"/>
              </a:rPr>
              <a:t>Бүлгийн ярилцлагын тэмдэглэлийг ОНХС-ийн журмын 3-р хавсралт “</a:t>
            </a:r>
            <a:r>
              <a:rPr lang="mn-MN" sz="1600" b="1" dirty="0">
                <a:solidFill>
                  <a:srgbClr val="C00000"/>
                </a:solidFill>
                <a:latin typeface="+mj-lt"/>
                <a:cs typeface="Times New Roman" pitchFamily="18" charset="0"/>
              </a:rPr>
              <a:t>Нээлттэй санал асуулга, хэлэлцүүлэг, бүлгийн ярилцлагын маягт</a:t>
            </a:r>
            <a:r>
              <a:rPr lang="mn-MN" sz="1600" dirty="0">
                <a:solidFill>
                  <a:srgbClr val="C00000"/>
                </a:solidFill>
                <a:latin typeface="+mj-lt"/>
                <a:cs typeface="Times New Roman" pitchFamily="18" charset="0"/>
              </a:rPr>
              <a:t>”-ын дагуу бүлгүүдээс хүлээж авна уу.  </a:t>
            </a:r>
            <a:endParaRPr lang="en-US" sz="1600" dirty="0">
              <a:solidFill>
                <a:srgbClr val="C00000"/>
              </a:solidFill>
              <a:latin typeface="+mj-lt"/>
              <a:cs typeface="Times New Roman" pitchFamily="18" charset="0"/>
            </a:endParaRPr>
          </a:p>
        </p:txBody>
      </p:sp>
      <p:sp>
        <p:nvSpPr>
          <p:cNvPr id="13" name="Slide Number Placeholder 12"/>
          <p:cNvSpPr>
            <a:spLocks noGrp="1"/>
          </p:cNvSpPr>
          <p:nvPr>
            <p:ph type="sldNum" sz="quarter" idx="12"/>
          </p:nvPr>
        </p:nvSpPr>
        <p:spPr>
          <a:xfrm>
            <a:off x="6755455" y="4908172"/>
            <a:ext cx="2133600" cy="273844"/>
          </a:xfrm>
        </p:spPr>
        <p:txBody>
          <a:bodyPr/>
          <a:lstStyle/>
          <a:p>
            <a:fld id="{780641F6-076D-47B9-9A76-B8C8D327F380}" type="slidenum">
              <a:rPr lang="en-US" smtClean="0">
                <a:solidFill>
                  <a:schemeClr val="bg1"/>
                </a:solidFill>
              </a:rPr>
              <a:pPr/>
              <a:t>28</a:t>
            </a:fld>
            <a:endParaRPr lang="en-US" dirty="0">
              <a:solidFill>
                <a:schemeClr val="bg1"/>
              </a:solidFill>
            </a:endParaRPr>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FF0000"/>
                </a:solidFill>
              </a:rPr>
              <a:t>САНАЛ АВАХ ХЭЛБЭР</a:t>
            </a:r>
            <a:endParaRPr lang="en-US" sz="1800" b="1" dirty="0">
              <a:solidFill>
                <a:srgbClr val="FF0000"/>
              </a:solidFill>
            </a:endParaRPr>
          </a:p>
        </p:txBody>
      </p:sp>
      <p:pic>
        <p:nvPicPr>
          <p:cNvPr id="13" name="Picture 12"/>
          <p:cNvPicPr>
            <a:picLocks noChangeAspect="1"/>
          </p:cNvPicPr>
          <p:nvPr/>
        </p:nvPicPr>
        <p:blipFill rotWithShape="1">
          <a:blip r:embed="rId2" cstate="print"/>
          <a:srcRect l="37345" t="48935" r="53531" b="34983"/>
          <a:stretch/>
        </p:blipFill>
        <p:spPr>
          <a:xfrm>
            <a:off x="214282" y="1214428"/>
            <a:ext cx="504340" cy="500066"/>
          </a:xfrm>
          <a:prstGeom prst="rect">
            <a:avLst/>
          </a:prstGeom>
        </p:spPr>
      </p:pic>
      <p:pic>
        <p:nvPicPr>
          <p:cNvPr id="14" name="Picture 13"/>
          <p:cNvPicPr/>
          <p:nvPr/>
        </p:nvPicPr>
        <p:blipFill>
          <a:blip r:embed="rId3" cstate="print"/>
          <a:srcRect/>
          <a:stretch>
            <a:fillRect/>
          </a:stretch>
        </p:blipFill>
        <p:spPr bwMode="auto">
          <a:xfrm>
            <a:off x="863976" y="1000114"/>
            <a:ext cx="1207694" cy="907085"/>
          </a:xfrm>
          <a:prstGeom prst="rect">
            <a:avLst/>
          </a:prstGeom>
          <a:noFill/>
          <a:ln w="9525">
            <a:noFill/>
            <a:miter lim="800000"/>
            <a:headEnd/>
            <a:tailEnd/>
          </a:ln>
        </p:spPr>
      </p:pic>
      <p:sp>
        <p:nvSpPr>
          <p:cNvPr id="15" name="Rectangle 14"/>
          <p:cNvSpPr/>
          <p:nvPr/>
        </p:nvSpPr>
        <p:spPr>
          <a:xfrm>
            <a:off x="357158" y="2214560"/>
            <a:ext cx="2071702" cy="1754326"/>
          </a:xfrm>
          <a:prstGeom prst="rect">
            <a:avLst/>
          </a:prstGeom>
        </p:spPr>
        <p:txBody>
          <a:bodyPr wrap="square">
            <a:spAutoFit/>
          </a:bodyPr>
          <a:lstStyle/>
          <a:p>
            <a:r>
              <a:rPr lang="mn-MN" b="1" dirty="0" smtClean="0">
                <a:solidFill>
                  <a:srgbClr val="7030A0"/>
                </a:solidFill>
                <a:cs typeface="Times New Roman" pitchFamily="18" charset="0"/>
              </a:rPr>
              <a:t>Цахим хэлбэр болон техник, технологийн дэвшилтэт бусад арга хэлбэрээр санал авах:</a:t>
            </a:r>
            <a:endParaRPr lang="en-US" b="1" dirty="0">
              <a:solidFill>
                <a:srgbClr val="7030A0"/>
              </a:solidFill>
              <a:cs typeface="Times New Roman" pitchFamily="18" charset="0"/>
            </a:endParaRPr>
          </a:p>
        </p:txBody>
      </p:sp>
      <p:sp>
        <p:nvSpPr>
          <p:cNvPr id="17" name="Rectangle 16">
            <a:extLst>
              <a:ext uri="{FF2B5EF4-FFF2-40B4-BE49-F238E27FC236}">
                <a16:creationId xmlns:a16="http://schemas.microsoft.com/office/drawing/2014/main" xmlns="" id="{B0E60A7F-FBCB-4218-B1D7-946AA8B7727D}"/>
              </a:ext>
            </a:extLst>
          </p:cNvPr>
          <p:cNvSpPr/>
          <p:nvPr/>
        </p:nvSpPr>
        <p:spPr>
          <a:xfrm>
            <a:off x="2714612" y="1500180"/>
            <a:ext cx="5857916" cy="1323439"/>
          </a:xfrm>
          <a:prstGeom prst="rect">
            <a:avLst/>
          </a:prstGeom>
          <a:solidFill>
            <a:schemeClr val="accent3">
              <a:lumMod val="20000"/>
              <a:lumOff val="80000"/>
            </a:schemeClr>
          </a:solidFill>
          <a:ln w="12700">
            <a:solidFill>
              <a:schemeClr val="accent1"/>
            </a:solidFill>
            <a:prstDash val="solid"/>
          </a:ln>
        </p:spPr>
        <p:txBody>
          <a:bodyPr wrap="square">
            <a:spAutoFit/>
          </a:bodyPr>
          <a:lstStyle/>
          <a:p>
            <a:pPr marL="146624" algn="just">
              <a:spcAft>
                <a:spcPts val="641"/>
              </a:spcAft>
            </a:pPr>
            <a:r>
              <a:rPr lang="mn-MN" sz="2000" dirty="0">
                <a:solidFill>
                  <a:prstClr val="black"/>
                </a:solidFill>
                <a:cs typeface="Times New Roman" pitchFamily="18" charset="0"/>
              </a:rPr>
              <a:t>Цахим хэлбэр болон техник, технологийн дэвшилтэт бусад арга хэлбэрээр илгээсэн саналыг багийн Засаг дарга бүртгэхдээ дараах мэдээллийг тэмдэглэнэ:</a:t>
            </a:r>
            <a:endParaRPr lang="en-US" sz="2000" dirty="0">
              <a:solidFill>
                <a:prstClr val="black"/>
              </a:solidFill>
              <a:cs typeface="Times New Roman" pitchFamily="18" charset="0"/>
            </a:endParaRPr>
          </a:p>
        </p:txBody>
      </p:sp>
      <p:pic>
        <p:nvPicPr>
          <p:cNvPr id="60418" name="Picture 2"/>
          <p:cNvPicPr>
            <a:picLocks noChangeAspect="1" noChangeArrowheads="1"/>
          </p:cNvPicPr>
          <p:nvPr/>
        </p:nvPicPr>
        <p:blipFill>
          <a:blip r:embed="rId4"/>
          <a:srcRect/>
          <a:stretch>
            <a:fillRect/>
          </a:stretch>
        </p:blipFill>
        <p:spPr bwMode="auto">
          <a:xfrm>
            <a:off x="3214678" y="3286130"/>
            <a:ext cx="4495800" cy="1214445"/>
          </a:xfrm>
          <a:prstGeom prst="rect">
            <a:avLst/>
          </a:prstGeom>
          <a:noFill/>
          <a:ln w="9525">
            <a:noFill/>
            <a:miter lim="800000"/>
            <a:headEnd/>
            <a:tailEnd/>
          </a:ln>
          <a:effectLst/>
        </p:spPr>
      </p:pic>
      <p:sp>
        <p:nvSpPr>
          <p:cNvPr id="12" name="Slide Number Placeholder 11"/>
          <p:cNvSpPr>
            <a:spLocks noGrp="1"/>
          </p:cNvSpPr>
          <p:nvPr>
            <p:ph type="sldNum" sz="quarter" idx="12"/>
          </p:nvPr>
        </p:nvSpPr>
        <p:spPr>
          <a:xfrm>
            <a:off x="6553200" y="4659982"/>
            <a:ext cx="2133600" cy="273844"/>
          </a:xfrm>
        </p:spPr>
        <p:txBody>
          <a:bodyPr/>
          <a:lstStyle/>
          <a:p>
            <a:fld id="{780641F6-076D-47B9-9A76-B8C8D327F380}" type="slidenum">
              <a:rPr lang="en-US" smtClean="0"/>
              <a:pPr/>
              <a:t>29</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38150"/>
            <a:ext cx="5867400" cy="472678"/>
          </a:xfrm>
        </p:spPr>
        <p:txBody>
          <a:bodyPr>
            <a:noAutofit/>
          </a:bodyPr>
          <a:lstStyle/>
          <a:p>
            <a:pPr algn="r"/>
            <a:r>
              <a:rPr lang="mn-MN" sz="2000" b="1" dirty="0" smtClean="0">
                <a:solidFill>
                  <a:schemeClr val="tx2"/>
                </a:solidFill>
              </a:rPr>
              <a:t>ОНХС</a:t>
            </a:r>
            <a:r>
              <a:rPr lang="en-US" sz="2000" b="1" dirty="0" smtClean="0">
                <a:solidFill>
                  <a:schemeClr val="tx2"/>
                </a:solidFill>
              </a:rPr>
              <a:t>-</a:t>
            </a:r>
            <a:r>
              <a:rPr lang="mn-MN" sz="2000" b="1" dirty="0" smtClean="0">
                <a:solidFill>
                  <a:schemeClr val="tx2"/>
                </a:solidFill>
              </a:rPr>
              <a:t>ийн төлөвлөлт дэх иргэдийн оролцоо</a:t>
            </a:r>
            <a:endParaRPr lang="en-US" sz="2000" b="1" dirty="0">
              <a:solidFill>
                <a:schemeClr val="tx2"/>
              </a:solidFill>
            </a:endParaRPr>
          </a:p>
        </p:txBody>
      </p:sp>
      <p:sp>
        <p:nvSpPr>
          <p:cNvPr id="17" name="Content Placeholder 2"/>
          <p:cNvSpPr>
            <a:spLocks noGrp="1"/>
          </p:cNvSpPr>
          <p:nvPr>
            <p:ph idx="1"/>
          </p:nvPr>
        </p:nvSpPr>
        <p:spPr>
          <a:xfrm>
            <a:off x="571472" y="1123950"/>
            <a:ext cx="7929618" cy="3431382"/>
          </a:xfrm>
        </p:spPr>
        <p:txBody>
          <a:bodyPr>
            <a:normAutofit/>
          </a:bodyPr>
          <a:lstStyle/>
          <a:p>
            <a:pPr algn="just"/>
            <a:r>
              <a:rPr lang="mn-MN" sz="1600" dirty="0" smtClean="0">
                <a:cs typeface="Times New Roman" pitchFamily="18" charset="0"/>
              </a:rPr>
              <a:t>Оролцоо гэж юу вэ? </a:t>
            </a:r>
            <a:endParaRPr lang="en-US" sz="1600" dirty="0" smtClean="0">
              <a:cs typeface="Times New Roman" pitchFamily="18" charset="0"/>
            </a:endParaRPr>
          </a:p>
          <a:p>
            <a:pPr lvl="1" algn="just"/>
            <a:r>
              <a:rPr lang="mn-MN" sz="1600" dirty="0" smtClean="0">
                <a:cs typeface="Times New Roman" pitchFamily="18" charset="0"/>
              </a:rPr>
              <a:t>Энэ нь үйл явц болохоос арга биш. “Оролцоо нь янз бүрийн сонирхогч талын дуу хоолойг сонсож, шийдвэр гаргахдаа харгалзан үзэж тусгах үйл явц </a:t>
            </a:r>
            <a:r>
              <a:rPr lang="en-US" sz="1600" dirty="0" smtClean="0">
                <a:cs typeface="Times New Roman" pitchFamily="18" charset="0"/>
              </a:rPr>
              <a:t>(</a:t>
            </a:r>
            <a:r>
              <a:rPr lang="mn-MN" sz="1600" dirty="0" smtClean="0">
                <a:cs typeface="Times New Roman" pitchFamily="18" charset="0"/>
              </a:rPr>
              <a:t>М.Амартүвшин, Ч.Эрдэнэчимэг нар, </a:t>
            </a:r>
            <a:r>
              <a:rPr lang="en-US" sz="1600" dirty="0" smtClean="0">
                <a:cs typeface="Times New Roman" pitchFamily="18" charset="0"/>
              </a:rPr>
              <a:t>2017 </a:t>
            </a:r>
            <a:r>
              <a:rPr lang="mn-MN" sz="1600" dirty="0" smtClean="0">
                <a:cs typeface="Times New Roman" pitchFamily="18" charset="0"/>
              </a:rPr>
              <a:t>хууд </a:t>
            </a:r>
            <a:r>
              <a:rPr lang="en-US" sz="1600" dirty="0" smtClean="0">
                <a:cs typeface="Times New Roman" pitchFamily="18" charset="0"/>
              </a:rPr>
              <a:t>43)</a:t>
            </a:r>
            <a:r>
              <a:rPr lang="mn-MN" sz="1600" dirty="0" smtClean="0">
                <a:cs typeface="Times New Roman" pitchFamily="18" charset="0"/>
              </a:rPr>
              <a:t>”. </a:t>
            </a:r>
          </a:p>
          <a:p>
            <a:pPr algn="just"/>
            <a:r>
              <a:rPr lang="mn-MN" sz="1600" dirty="0" smtClean="0">
                <a:cs typeface="Times New Roman" pitchFamily="18" charset="0"/>
              </a:rPr>
              <a:t>Иргэдийн оролцоо нь нэг орон нутагт оршин суугаа амьдралын ижил сонирхол, хэрэгцээ бүхий хүмүүс өөрсдийн хэрэгцээгээ тодорхойлон шийдвэрлэхийн тулд нэгдэн хамтарч ажиллах үйл ажиллагаа.</a:t>
            </a:r>
          </a:p>
          <a:p>
            <a:pPr algn="just"/>
            <a:r>
              <a:rPr lang="mn-MN" sz="1600" dirty="0" smtClean="0">
                <a:cs typeface="Times New Roman" pitchFamily="18" charset="0"/>
              </a:rPr>
              <a:t>ОНХС-ийн үйл ажиллагаанд иргэдийн оролцоог хангах гэдэг нь хүлээж суухын нэр бус, аливаа асуудлыг шийдвэрлэхэд иргэдийн дуу хоолой, санал бодлыг сонсох, идэвх санаачлага гаргах, хийж бүтээх гэсэн </a:t>
            </a:r>
            <a:r>
              <a:rPr lang="mn-MN" sz="1600" cap="all" dirty="0" smtClean="0">
                <a:cs typeface="Times New Roman" pitchFamily="18" charset="0"/>
              </a:rPr>
              <a:t>бүтээлч үйл ажиллагаа</a:t>
            </a:r>
            <a:r>
              <a:rPr lang="mn-MN" sz="1600" dirty="0" smtClean="0">
                <a:cs typeface="Times New Roman" pitchFamily="18" charset="0"/>
              </a:rPr>
              <a:t> юм.</a:t>
            </a:r>
          </a:p>
          <a:p>
            <a:pPr lvl="1" algn="just"/>
            <a:r>
              <a:rPr lang="mn-MN" sz="1600" i="1" dirty="0" smtClean="0">
                <a:cs typeface="Times New Roman" pitchFamily="18" charset="0"/>
              </a:rPr>
              <a:t>ОНХС нь иргэдэд өөрөө өөрсдийнхөө ирээдүйг бүтээх боломж олгож байгаа гэдгийг сайтар ойлгуулах</a:t>
            </a:r>
            <a:endParaRPr lang="en-US" sz="1600" i="1" dirty="0" smtClean="0">
              <a:cs typeface="Times New Roman" pitchFamily="18" charset="0"/>
            </a:endParaRPr>
          </a:p>
          <a:p>
            <a:pPr algn="just"/>
            <a:endParaRPr lang="mn-MN" sz="1600" dirty="0" smtClean="0">
              <a:cs typeface="Times New Roman" pitchFamily="18" charset="0"/>
            </a:endParaRPr>
          </a:p>
        </p:txBody>
      </p:sp>
      <p:sp>
        <p:nvSpPr>
          <p:cNvPr id="8" name="Slide Number Placeholder 7"/>
          <p:cNvSpPr>
            <a:spLocks noGrp="1"/>
          </p:cNvSpPr>
          <p:nvPr>
            <p:ph type="sldNum" sz="quarter" idx="12"/>
          </p:nvPr>
        </p:nvSpPr>
        <p:spPr>
          <a:xfrm>
            <a:off x="6553200" y="4659982"/>
            <a:ext cx="2133600" cy="273844"/>
          </a:xfrm>
        </p:spPr>
        <p:txBody>
          <a:bodyPr/>
          <a:lstStyle/>
          <a:p>
            <a:fld id="{780641F6-076D-47B9-9A76-B8C8D327F380}" type="slidenum">
              <a:rPr lang="en-US" smtClean="0"/>
              <a:pPr/>
              <a:t>3</a:t>
            </a:fld>
            <a:endParaRPr lang="en-US"/>
          </a:p>
        </p:txBody>
      </p:sp>
    </p:spTree>
    <p:extLst>
      <p:ext uri="{BB962C8B-B14F-4D97-AF65-F5344CB8AC3E}">
        <p14:creationId xmlns:p14="http://schemas.microsoft.com/office/powerpoint/2010/main" val="4236790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FF0000"/>
                </a:solidFill>
              </a:rPr>
              <a:t>САНАЛ АВАХ ХЭЛБЭР</a:t>
            </a:r>
            <a:endParaRPr lang="en-US" sz="1800" b="1" dirty="0">
              <a:solidFill>
                <a:srgbClr val="FF0000"/>
              </a:solidFill>
            </a:endParaRPr>
          </a:p>
        </p:txBody>
      </p:sp>
      <p:pic>
        <p:nvPicPr>
          <p:cNvPr id="13" name="Picture 12"/>
          <p:cNvPicPr>
            <a:picLocks noChangeAspect="1"/>
          </p:cNvPicPr>
          <p:nvPr/>
        </p:nvPicPr>
        <p:blipFill rotWithShape="1">
          <a:blip r:embed="rId2" cstate="print"/>
          <a:srcRect l="37345" t="48935" r="53531" b="34983"/>
          <a:stretch/>
        </p:blipFill>
        <p:spPr>
          <a:xfrm>
            <a:off x="214282" y="1214428"/>
            <a:ext cx="504340" cy="500066"/>
          </a:xfrm>
          <a:prstGeom prst="rect">
            <a:avLst/>
          </a:prstGeom>
        </p:spPr>
      </p:pic>
      <p:pic>
        <p:nvPicPr>
          <p:cNvPr id="14" name="Picture 13"/>
          <p:cNvPicPr/>
          <p:nvPr/>
        </p:nvPicPr>
        <p:blipFill>
          <a:blip r:embed="rId3" cstate="print"/>
          <a:srcRect/>
          <a:stretch>
            <a:fillRect/>
          </a:stretch>
        </p:blipFill>
        <p:spPr bwMode="auto">
          <a:xfrm>
            <a:off x="863976" y="1000114"/>
            <a:ext cx="1207694" cy="907085"/>
          </a:xfrm>
          <a:prstGeom prst="rect">
            <a:avLst/>
          </a:prstGeom>
          <a:noFill/>
          <a:ln w="9525">
            <a:noFill/>
            <a:miter lim="800000"/>
            <a:headEnd/>
            <a:tailEnd/>
          </a:ln>
        </p:spPr>
      </p:pic>
      <p:sp>
        <p:nvSpPr>
          <p:cNvPr id="25" name="Rectangle 24">
            <a:extLst>
              <a:ext uri="{FF2B5EF4-FFF2-40B4-BE49-F238E27FC236}">
                <a16:creationId xmlns:a16="http://schemas.microsoft.com/office/drawing/2014/main" xmlns="" id="{CF7FC044-43F4-49B9-8A59-0D9C00EFE89C}"/>
              </a:ext>
            </a:extLst>
          </p:cNvPr>
          <p:cNvSpPr/>
          <p:nvPr/>
        </p:nvSpPr>
        <p:spPr>
          <a:xfrm>
            <a:off x="357158" y="2143122"/>
            <a:ext cx="3688800" cy="1962268"/>
          </a:xfrm>
          <a:prstGeom prst="rect">
            <a:avLst/>
          </a:prstGeom>
          <a:solidFill>
            <a:schemeClr val="bg1">
              <a:lumMod val="95000"/>
            </a:schemeClr>
          </a:solidFill>
          <a:ln>
            <a:solidFill>
              <a:schemeClr val="accent1"/>
            </a:solidFill>
            <a:prstDash val="dash"/>
          </a:ln>
        </p:spPr>
        <p:txBody>
          <a:bodyPr wrap="square">
            <a:spAutoFit/>
          </a:bodyPr>
          <a:lstStyle/>
          <a:p>
            <a:pPr marL="146624" algn="just">
              <a:lnSpc>
                <a:spcPct val="114000"/>
              </a:lnSpc>
              <a:spcAft>
                <a:spcPts val="641"/>
              </a:spcAft>
            </a:pPr>
            <a:r>
              <a:rPr lang="mn-MN" dirty="0">
                <a:solidFill>
                  <a:prstClr val="black"/>
                </a:solidFill>
                <a:cs typeface="Times New Roman" pitchFamily="18" charset="0"/>
              </a:rPr>
              <a:t>Харин техник, технологийн дэвшилтэт бусад арга хэлбэрээр авсан төслийн саналын жагсаалтыг</a:t>
            </a:r>
            <a:r>
              <a:rPr lang="mn-MN" i="1" dirty="0">
                <a:solidFill>
                  <a:prstClr val="black"/>
                </a:solidFill>
                <a:cs typeface="Times New Roman" pitchFamily="18" charset="0"/>
              </a:rPr>
              <a:t> ОНХС-ийн журмын 4-р хавсралтад оруулсан дараах маягтаар нэгтгэнэ.    </a:t>
            </a:r>
            <a:endParaRPr lang="en-US" i="1" dirty="0">
              <a:solidFill>
                <a:prstClr val="black"/>
              </a:solidFill>
              <a:cs typeface="Times New Roman" pitchFamily="18" charset="0"/>
            </a:endParaRPr>
          </a:p>
        </p:txBody>
      </p:sp>
      <p:pic>
        <p:nvPicPr>
          <p:cNvPr id="32" name="Picture 31"/>
          <p:cNvPicPr>
            <a:picLocks noChangeAspect="1"/>
          </p:cNvPicPr>
          <p:nvPr/>
        </p:nvPicPr>
        <p:blipFill rotWithShape="1">
          <a:blip r:embed="rId4"/>
          <a:srcRect l="48093" t="51271" r="28402" b="15876"/>
          <a:stretch/>
        </p:blipFill>
        <p:spPr>
          <a:xfrm>
            <a:off x="4357686" y="1094842"/>
            <a:ext cx="4786314" cy="3762924"/>
          </a:xfrm>
          <a:prstGeom prst="rect">
            <a:avLst/>
          </a:prstGeom>
        </p:spPr>
      </p:pic>
      <p:sp>
        <p:nvSpPr>
          <p:cNvPr id="11" name="Slide Number Placeholder 10"/>
          <p:cNvSpPr>
            <a:spLocks noGrp="1"/>
          </p:cNvSpPr>
          <p:nvPr>
            <p:ph type="sldNum" sz="quarter" idx="12"/>
          </p:nvPr>
        </p:nvSpPr>
        <p:spPr>
          <a:xfrm>
            <a:off x="6588224" y="4890194"/>
            <a:ext cx="2133600" cy="273844"/>
          </a:xfrm>
        </p:spPr>
        <p:txBody>
          <a:bodyPr/>
          <a:lstStyle/>
          <a:p>
            <a:fld id="{780641F6-076D-47B9-9A76-B8C8D327F380}" type="slidenum">
              <a:rPr lang="en-US" smtClean="0">
                <a:solidFill>
                  <a:schemeClr val="bg1"/>
                </a:solidFill>
              </a:rPr>
              <a:pPr/>
              <a:t>30</a:t>
            </a:fld>
            <a:endParaRPr lang="en-US" dirty="0">
              <a:solidFill>
                <a:schemeClr val="bg1"/>
              </a:solidFill>
            </a:endParaRPr>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FF0000"/>
                </a:solidFill>
              </a:rPr>
              <a:t>САНАЛ АВАХ ХЭЛБЭР</a:t>
            </a:r>
            <a:endParaRPr lang="en-US" sz="1800" b="1" dirty="0">
              <a:solidFill>
                <a:srgbClr val="FF0000"/>
              </a:solidFill>
            </a:endParaRPr>
          </a:p>
        </p:txBody>
      </p:sp>
      <p:sp>
        <p:nvSpPr>
          <p:cNvPr id="11" name="Title 1"/>
          <p:cNvSpPr txBox="1">
            <a:spLocks/>
          </p:cNvSpPr>
          <p:nvPr/>
        </p:nvSpPr>
        <p:spPr>
          <a:xfrm>
            <a:off x="655188" y="2574573"/>
            <a:ext cx="1237361" cy="61555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dirty="0" smtClean="0">
                <a:solidFill>
                  <a:srgbClr val="46B688"/>
                </a:solidFill>
                <a:ea typeface="Segoe UI" panose="020B0502040204020203" pitchFamily="34" charset="0"/>
                <a:cs typeface="Segoe UI" panose="020B0502040204020203" pitchFamily="34" charset="0"/>
              </a:rPr>
              <a:t>02</a:t>
            </a:r>
            <a:endParaRPr lang="en-US" sz="4000" dirty="0">
              <a:solidFill>
                <a:srgbClr val="46B688"/>
              </a:solidFill>
              <a:ea typeface="Segoe UI" panose="020B0502040204020203" pitchFamily="34" charset="0"/>
              <a:cs typeface="Segoe UI" panose="020B0502040204020203" pitchFamily="34" charset="0"/>
            </a:endParaRPr>
          </a:p>
        </p:txBody>
      </p:sp>
      <p:sp>
        <p:nvSpPr>
          <p:cNvPr id="13" name="Title 1"/>
          <p:cNvSpPr txBox="1">
            <a:spLocks/>
          </p:cNvSpPr>
          <p:nvPr/>
        </p:nvSpPr>
        <p:spPr>
          <a:xfrm>
            <a:off x="655188" y="3587400"/>
            <a:ext cx="1237361" cy="61555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dirty="0" smtClean="0">
                <a:solidFill>
                  <a:srgbClr val="FEA34F"/>
                </a:solidFill>
                <a:ea typeface="Segoe UI" panose="020B0502040204020203" pitchFamily="34" charset="0"/>
                <a:cs typeface="Segoe UI" panose="020B0502040204020203" pitchFamily="34" charset="0"/>
              </a:rPr>
              <a:t>03</a:t>
            </a:r>
            <a:endParaRPr lang="en-US" sz="4000" dirty="0">
              <a:solidFill>
                <a:srgbClr val="FEA34F"/>
              </a:solidFill>
              <a:ea typeface="Segoe UI" panose="020B0502040204020203" pitchFamily="34" charset="0"/>
              <a:cs typeface="Segoe UI" panose="020B0502040204020203" pitchFamily="34" charset="0"/>
            </a:endParaRPr>
          </a:p>
        </p:txBody>
      </p:sp>
      <p:sp>
        <p:nvSpPr>
          <p:cNvPr id="14" name="Title 1"/>
          <p:cNvSpPr txBox="1">
            <a:spLocks/>
          </p:cNvSpPr>
          <p:nvPr/>
        </p:nvSpPr>
        <p:spPr>
          <a:xfrm>
            <a:off x="655188" y="1413065"/>
            <a:ext cx="1237361" cy="615553"/>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dirty="0" smtClean="0">
                <a:solidFill>
                  <a:srgbClr val="016AA3"/>
                </a:solidFill>
                <a:ea typeface="Segoe UI" panose="020B0502040204020203" pitchFamily="34" charset="0"/>
                <a:cs typeface="Segoe UI" panose="020B0502040204020203" pitchFamily="34" charset="0"/>
              </a:rPr>
              <a:t>01</a:t>
            </a:r>
            <a:endParaRPr lang="en-US" sz="4000" dirty="0">
              <a:solidFill>
                <a:srgbClr val="016AA3"/>
              </a:solidFill>
              <a:ea typeface="Segoe UI" panose="020B0502040204020203" pitchFamily="34" charset="0"/>
              <a:cs typeface="Segoe UI" panose="020B0502040204020203" pitchFamily="34" charset="0"/>
            </a:endParaRPr>
          </a:p>
        </p:txBody>
      </p:sp>
      <p:sp>
        <p:nvSpPr>
          <p:cNvPr id="15" name="TextBox 14"/>
          <p:cNvSpPr txBox="1"/>
          <p:nvPr/>
        </p:nvSpPr>
        <p:spPr>
          <a:xfrm>
            <a:off x="1650956" y="1571618"/>
            <a:ext cx="3472772" cy="246221"/>
          </a:xfrm>
          <a:prstGeom prst="rect">
            <a:avLst/>
          </a:prstGeom>
          <a:noFill/>
          <a:ln w="6350">
            <a:noFill/>
            <a:prstDash val="dash"/>
          </a:ln>
        </p:spPr>
        <p:txBody>
          <a:bodyPr wrap="square" lIns="0" tIns="0" rIns="0" bIns="0" rtlCol="0">
            <a:spAutoFit/>
          </a:bodyPr>
          <a:lstStyle/>
          <a:p>
            <a:r>
              <a:rPr lang="mn-MN" sz="1600" b="1" dirty="0">
                <a:solidFill>
                  <a:srgbClr val="0070C0"/>
                </a:solidFill>
                <a:cs typeface="Times New Roman" pitchFamily="18" charset="0"/>
              </a:rPr>
              <a:t>Санал асуулгын хуудас</a:t>
            </a:r>
            <a:r>
              <a:rPr lang="mn-MN" sz="1600" b="1" dirty="0" smtClean="0">
                <a:solidFill>
                  <a:srgbClr val="0070C0"/>
                </a:solidFill>
                <a:cs typeface="Times New Roman" pitchFamily="18" charset="0"/>
              </a:rPr>
              <a:t>:</a:t>
            </a:r>
            <a:endParaRPr lang="en-US" sz="1500" dirty="0">
              <a:solidFill>
                <a:prstClr val="black"/>
              </a:solidFill>
              <a:cs typeface="Times New Roman" pitchFamily="18" charset="0"/>
            </a:endParaRPr>
          </a:p>
        </p:txBody>
      </p:sp>
      <p:sp>
        <p:nvSpPr>
          <p:cNvPr id="16" name="TextBox 15"/>
          <p:cNvSpPr txBox="1"/>
          <p:nvPr/>
        </p:nvSpPr>
        <p:spPr>
          <a:xfrm>
            <a:off x="1650956" y="2754157"/>
            <a:ext cx="3635424" cy="246221"/>
          </a:xfrm>
          <a:prstGeom prst="rect">
            <a:avLst/>
          </a:prstGeom>
          <a:noFill/>
          <a:ln w="6350">
            <a:noFill/>
            <a:prstDash val="dash"/>
          </a:ln>
        </p:spPr>
        <p:txBody>
          <a:bodyPr wrap="square" lIns="0" tIns="0" rIns="0" bIns="0" rtlCol="0">
            <a:spAutoFit/>
          </a:bodyPr>
          <a:lstStyle/>
          <a:p>
            <a:r>
              <a:rPr lang="mn-MN" sz="1600" b="1" dirty="0">
                <a:solidFill>
                  <a:srgbClr val="00B050"/>
                </a:solidFill>
                <a:cs typeface="Times New Roman" pitchFamily="18" charset="0"/>
              </a:rPr>
              <a:t>Бүлгийн ярилцлага</a:t>
            </a:r>
            <a:r>
              <a:rPr lang="mn-MN" sz="1600" b="1" dirty="0" smtClean="0">
                <a:solidFill>
                  <a:srgbClr val="00B050"/>
                </a:solidFill>
                <a:cs typeface="Times New Roman" pitchFamily="18" charset="0"/>
              </a:rPr>
              <a:t>:</a:t>
            </a:r>
            <a:endParaRPr lang="en-US" sz="1500" dirty="0">
              <a:solidFill>
                <a:prstClr val="black"/>
              </a:solidFill>
              <a:cs typeface="Times New Roman" pitchFamily="18" charset="0"/>
            </a:endParaRPr>
          </a:p>
        </p:txBody>
      </p:sp>
      <p:sp>
        <p:nvSpPr>
          <p:cNvPr id="17" name="TextBox 16"/>
          <p:cNvSpPr txBox="1"/>
          <p:nvPr/>
        </p:nvSpPr>
        <p:spPr>
          <a:xfrm>
            <a:off x="1650956" y="3786196"/>
            <a:ext cx="3515994" cy="246221"/>
          </a:xfrm>
          <a:prstGeom prst="rect">
            <a:avLst/>
          </a:prstGeom>
          <a:noFill/>
          <a:ln w="6350">
            <a:noFill/>
            <a:prstDash val="dash"/>
          </a:ln>
        </p:spPr>
        <p:txBody>
          <a:bodyPr wrap="square" lIns="0" tIns="0" rIns="0" bIns="0" rtlCol="0">
            <a:spAutoFit/>
          </a:bodyPr>
          <a:lstStyle/>
          <a:p>
            <a:r>
              <a:rPr lang="mn-MN" sz="1600" b="1" dirty="0">
                <a:solidFill>
                  <a:srgbClr val="C00000"/>
                </a:solidFill>
                <a:cs typeface="Times New Roman" pitchFamily="18" charset="0"/>
              </a:rPr>
              <a:t>Цахим </a:t>
            </a:r>
            <a:r>
              <a:rPr lang="mn-MN" sz="1600" b="1" dirty="0" smtClean="0">
                <a:solidFill>
                  <a:srgbClr val="C00000"/>
                </a:solidFill>
                <a:cs typeface="Times New Roman" pitchFamily="18" charset="0"/>
              </a:rPr>
              <a:t>хэлбэр</a:t>
            </a:r>
            <a:endParaRPr lang="en-US" sz="1400" dirty="0">
              <a:solidFill>
                <a:prstClr val="black"/>
              </a:solidFill>
              <a:cs typeface="Times New Roman" pitchFamily="18" charset="0"/>
            </a:endParaRPr>
          </a:p>
        </p:txBody>
      </p:sp>
      <p:sp>
        <p:nvSpPr>
          <p:cNvPr id="19" name="Slide Number Placeholder 18"/>
          <p:cNvSpPr>
            <a:spLocks noGrp="1"/>
          </p:cNvSpPr>
          <p:nvPr>
            <p:ph type="sldNum" sz="quarter" idx="12"/>
          </p:nvPr>
        </p:nvSpPr>
        <p:spPr>
          <a:xfrm>
            <a:off x="6553200" y="4731990"/>
            <a:ext cx="2133600" cy="273844"/>
          </a:xfrm>
        </p:spPr>
        <p:txBody>
          <a:bodyPr/>
          <a:lstStyle/>
          <a:p>
            <a:fld id="{780641F6-076D-47B9-9A76-B8C8D327F380}" type="slidenum">
              <a:rPr lang="en-US" smtClean="0"/>
              <a:pPr/>
              <a:t>31</a:t>
            </a:fld>
            <a:endParaRPr lang="en-US"/>
          </a:p>
        </p:txBody>
      </p:sp>
      <p:sp>
        <p:nvSpPr>
          <p:cNvPr id="20" name="Rectangle 19"/>
          <p:cNvSpPr/>
          <p:nvPr/>
        </p:nvSpPr>
        <p:spPr>
          <a:xfrm>
            <a:off x="5688905" y="2345294"/>
            <a:ext cx="1097673" cy="369332"/>
          </a:xfrm>
          <a:prstGeom prst="rect">
            <a:avLst/>
          </a:prstGeom>
        </p:spPr>
        <p:txBody>
          <a:bodyPr wrap="none">
            <a:spAutoFit/>
          </a:bodyPr>
          <a:lstStyle/>
          <a:p>
            <a:r>
              <a:rPr lang="mn-MN" b="1" i="1" dirty="0" smtClean="0">
                <a:solidFill>
                  <a:srgbClr val="FF0000"/>
                </a:solidFill>
                <a:ea typeface="Calibri"/>
                <a:cs typeface="Times New Roman"/>
              </a:rPr>
              <a:t>Асуулт </a:t>
            </a:r>
            <a:r>
              <a:rPr lang="en-US" b="1" i="1" dirty="0" smtClean="0">
                <a:solidFill>
                  <a:srgbClr val="FF0000"/>
                </a:solidFill>
                <a:ea typeface="Calibri"/>
                <a:cs typeface="Times New Roman"/>
              </a:rPr>
              <a:t>?</a:t>
            </a:r>
            <a:endParaRPr lang="en-US" b="1" i="1" dirty="0">
              <a:solidFill>
                <a:srgbClr val="FF0000"/>
              </a:solidFill>
            </a:endParaRPr>
          </a:p>
        </p:txBody>
      </p:sp>
      <p:sp>
        <p:nvSpPr>
          <p:cNvPr id="21" name="Rectangle 20"/>
          <p:cNvSpPr/>
          <p:nvPr/>
        </p:nvSpPr>
        <p:spPr>
          <a:xfrm>
            <a:off x="4857752" y="2714626"/>
            <a:ext cx="3046090" cy="400110"/>
          </a:xfrm>
          <a:prstGeom prst="rect">
            <a:avLst/>
          </a:prstGeom>
        </p:spPr>
        <p:txBody>
          <a:bodyPr wrap="none">
            <a:spAutoFit/>
          </a:bodyPr>
          <a:lstStyle/>
          <a:p>
            <a:r>
              <a:rPr lang="mn-MN" sz="2000" dirty="0" smtClean="0">
                <a:ea typeface="Calibri"/>
                <a:cs typeface="Times New Roman"/>
              </a:rPr>
              <a:t>Давуу ба сул тал нь юу вэ?</a:t>
            </a:r>
            <a:endParaRPr lang="en-US" sz="2000" dirty="0"/>
          </a:p>
        </p:txBody>
      </p:sp>
      <p:sp>
        <p:nvSpPr>
          <p:cNvPr id="22" name="Right Brace 21"/>
          <p:cNvSpPr/>
          <p:nvPr/>
        </p:nvSpPr>
        <p:spPr>
          <a:xfrm>
            <a:off x="4000496" y="1714494"/>
            <a:ext cx="571504" cy="23574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00B050"/>
                </a:solidFill>
              </a:rPr>
              <a:t>ИРГЭДЭЭС АВСАН САНАЛЫГ НЭГТГЭХ</a:t>
            </a:r>
            <a:endParaRPr lang="en-US" sz="1800" b="1" dirty="0">
              <a:solidFill>
                <a:srgbClr val="00B050"/>
              </a:solidFill>
            </a:endParaRPr>
          </a:p>
        </p:txBody>
      </p:sp>
      <p:sp>
        <p:nvSpPr>
          <p:cNvPr id="61442" name="Text Box 2"/>
          <p:cNvSpPr txBox="1">
            <a:spLocks noChangeArrowheads="1"/>
          </p:cNvSpPr>
          <p:nvPr/>
        </p:nvSpPr>
        <p:spPr bwMode="auto">
          <a:xfrm>
            <a:off x="500034" y="949319"/>
            <a:ext cx="1470025" cy="6937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mn-MN" sz="1600" b="1" i="0" u="none" strike="noStrike" cap="none" normalizeH="0" baseline="0" dirty="0" smtClean="0">
                <a:ln>
                  <a:noFill/>
                </a:ln>
                <a:solidFill>
                  <a:srgbClr val="0070C0"/>
                </a:solidFill>
                <a:effectLst/>
                <a:latin typeface="Times New Roman" pitchFamily="18" charset="0"/>
                <a:cs typeface="Arial" pitchFamily="34" charset="0"/>
              </a:rPr>
              <a:t>Жишээ</a:t>
            </a:r>
            <a:r>
              <a:rPr kumimoji="0" lang="en-US" sz="1600" b="1" i="0" u="none" strike="noStrike" cap="none" normalizeH="0" baseline="0" dirty="0" smtClean="0">
                <a:ln>
                  <a:noFill/>
                </a:ln>
                <a:solidFill>
                  <a:srgbClr val="0070C0"/>
                </a:solidFill>
                <a:effectLst/>
                <a:latin typeface="Times New Roman" pitchFamily="18" charset="0"/>
                <a:cs typeface="Arial" pitchFamily="34" charset="0"/>
              </a:rPr>
              <a:t>: </a:t>
            </a:r>
            <a:r>
              <a:rPr kumimoji="0" lang="mn-MN" sz="1600" b="1" i="0" u="none" strike="noStrike" cap="none" normalizeH="0" baseline="0" dirty="0" smtClean="0">
                <a:ln>
                  <a:noFill/>
                </a:ln>
                <a:solidFill>
                  <a:srgbClr val="0070C0"/>
                </a:solidFill>
                <a:effectLst/>
                <a:latin typeface="Times New Roman" pitchFamily="18" charset="0"/>
                <a:cs typeface="Arial" pitchFamily="34" charset="0"/>
              </a:rPr>
              <a:t>А сумын 1 дүгээр баг.</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3" name="Text Box 3"/>
          <p:cNvSpPr txBox="1">
            <a:spLocks noChangeArrowheads="1"/>
          </p:cNvSpPr>
          <p:nvPr/>
        </p:nvSpPr>
        <p:spPr bwMode="auto">
          <a:xfrm>
            <a:off x="2095472" y="949319"/>
            <a:ext cx="6405618" cy="6937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lvl="0" algn="just" fontAlgn="base">
              <a:spcBef>
                <a:spcPct val="0"/>
              </a:spcBef>
              <a:spcAft>
                <a:spcPts val="1000"/>
              </a:spcAft>
            </a:pPr>
            <a:r>
              <a:rPr lang="mn-MN" dirty="0" smtClean="0"/>
              <a:t>Ямар хэлбэрээр авсан санал нь хамгийн олон байгааг үндэслэн жагсаалтад оруулах, түүнээс ижил саналын тоог нэгтгэхгүй.</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TextBox 14">
            <a:extLst>
              <a:ext uri="{FF2B5EF4-FFF2-40B4-BE49-F238E27FC236}">
                <a16:creationId xmlns="" xmlns:a16="http://schemas.microsoft.com/office/drawing/2014/main" id="{F78804CF-0CC5-4EC9-989C-13F556E8B5FE}"/>
              </a:ext>
            </a:extLst>
          </p:cNvPr>
          <p:cNvSpPr txBox="1"/>
          <p:nvPr/>
        </p:nvSpPr>
        <p:spPr>
          <a:xfrm>
            <a:off x="1397826" y="1835422"/>
            <a:ext cx="899865" cy="338554"/>
          </a:xfrm>
          <a:prstGeom prst="rect">
            <a:avLst/>
          </a:prstGeom>
          <a:solidFill>
            <a:schemeClr val="bg2">
              <a:lumMod val="50000"/>
            </a:schemeClr>
          </a:solidFill>
        </p:spPr>
        <p:txBody>
          <a:bodyPr wrap="square" rtlCol="0" anchor="ctr">
            <a:spAutoFit/>
          </a:bodyPr>
          <a:lstStyle/>
          <a:p>
            <a:pPr algn="r"/>
            <a:r>
              <a:rPr lang="mn-MN" sz="1600" b="1" dirty="0">
                <a:solidFill>
                  <a:prstClr val="white"/>
                </a:solidFill>
              </a:rPr>
              <a:t>А</a:t>
            </a:r>
            <a:endParaRPr lang="en-US" sz="1600" dirty="0">
              <a:solidFill>
                <a:prstClr val="white"/>
              </a:solidFill>
            </a:endParaRPr>
          </a:p>
        </p:txBody>
      </p:sp>
      <p:sp>
        <p:nvSpPr>
          <p:cNvPr id="16" name="Rectangle 15">
            <a:extLst>
              <a:ext uri="{FF2B5EF4-FFF2-40B4-BE49-F238E27FC236}">
                <a16:creationId xmlns="" xmlns:a16="http://schemas.microsoft.com/office/drawing/2014/main" id="{0286B8C2-4B67-4E46-91A4-D074610D8361}"/>
              </a:ext>
            </a:extLst>
          </p:cNvPr>
          <p:cNvSpPr/>
          <p:nvPr/>
        </p:nvSpPr>
        <p:spPr>
          <a:xfrm>
            <a:off x="2311410" y="1651809"/>
            <a:ext cx="6189680" cy="584775"/>
          </a:xfrm>
          <a:prstGeom prst="rect">
            <a:avLst/>
          </a:prstGeom>
          <a:solidFill>
            <a:schemeClr val="bg2"/>
          </a:solidFill>
        </p:spPr>
        <p:txBody>
          <a:bodyPr wrap="square">
            <a:spAutoFit/>
          </a:bodyPr>
          <a:lstStyle/>
          <a:p>
            <a:r>
              <a:rPr lang="en-US" sz="1600" b="1" dirty="0">
                <a:solidFill>
                  <a:prstClr val="black"/>
                </a:solidFill>
                <a:ea typeface="Calibri" panose="020F0502020204030204" pitchFamily="34" charset="0"/>
                <a:cs typeface="Times New Roman" pitchFamily="18" charset="0"/>
              </a:rPr>
              <a:t>100 </a:t>
            </a:r>
            <a:r>
              <a:rPr lang="en-US" sz="1600" b="1" dirty="0" err="1">
                <a:solidFill>
                  <a:prstClr val="black"/>
                </a:solidFill>
                <a:ea typeface="Calibri" panose="020F0502020204030204" pitchFamily="34" charset="0"/>
                <a:cs typeface="Times New Roman" pitchFamily="18" charset="0"/>
              </a:rPr>
              <a:t>иргэн</a:t>
            </a:r>
            <a:r>
              <a:rPr lang="en-US" sz="1600" b="1" dirty="0">
                <a:solidFill>
                  <a:prstClr val="black"/>
                </a:solidFill>
                <a:ea typeface="Calibri" panose="020F0502020204030204" pitchFamily="34" charset="0"/>
                <a:cs typeface="Times New Roman" pitchFamily="18" charset="0"/>
              </a:rPr>
              <a:t> </a:t>
            </a:r>
            <a:r>
              <a:rPr lang="en-US" sz="1600" b="1" dirty="0" err="1">
                <a:solidFill>
                  <a:prstClr val="black"/>
                </a:solidFill>
                <a:ea typeface="Calibri" panose="020F0502020204030204" pitchFamily="34" charset="0"/>
                <a:cs typeface="Times New Roman" pitchFamily="18" charset="0"/>
              </a:rPr>
              <a:t>саналаа</a:t>
            </a:r>
            <a:r>
              <a:rPr lang="en-US" sz="1600" b="1" dirty="0">
                <a:solidFill>
                  <a:prstClr val="black"/>
                </a:solidFill>
                <a:ea typeface="Calibri" panose="020F0502020204030204" pitchFamily="34" charset="0"/>
                <a:cs typeface="Times New Roman" pitchFamily="18" charset="0"/>
              </a:rPr>
              <a:t> </a:t>
            </a:r>
            <a:r>
              <a:rPr lang="en-US" sz="1600" b="1" dirty="0" err="1">
                <a:solidFill>
                  <a:prstClr val="black"/>
                </a:solidFill>
                <a:ea typeface="Calibri" panose="020F0502020204030204" pitchFamily="34" charset="0"/>
                <a:cs typeface="Times New Roman" pitchFamily="18" charset="0"/>
              </a:rPr>
              <a:t>санал</a:t>
            </a:r>
            <a:r>
              <a:rPr lang="en-US" sz="1600" b="1" dirty="0">
                <a:solidFill>
                  <a:prstClr val="black"/>
                </a:solidFill>
                <a:ea typeface="Calibri" panose="020F0502020204030204" pitchFamily="34" charset="0"/>
                <a:cs typeface="Times New Roman" pitchFamily="18" charset="0"/>
              </a:rPr>
              <a:t> </a:t>
            </a:r>
            <a:r>
              <a:rPr lang="en-US" sz="1600" b="1" dirty="0" err="1">
                <a:solidFill>
                  <a:prstClr val="black"/>
                </a:solidFill>
                <a:ea typeface="Calibri" panose="020F0502020204030204" pitchFamily="34" charset="0"/>
                <a:cs typeface="Times New Roman" pitchFamily="18" charset="0"/>
              </a:rPr>
              <a:t>асуулгын</a:t>
            </a:r>
            <a:r>
              <a:rPr lang="en-US" sz="1600" b="1" dirty="0">
                <a:solidFill>
                  <a:prstClr val="black"/>
                </a:solidFill>
                <a:ea typeface="Calibri" panose="020F0502020204030204" pitchFamily="34" charset="0"/>
                <a:cs typeface="Times New Roman" pitchFamily="18" charset="0"/>
              </a:rPr>
              <a:t> </a:t>
            </a:r>
            <a:r>
              <a:rPr lang="en-US" sz="1600" b="1" dirty="0" err="1">
                <a:solidFill>
                  <a:prstClr val="black"/>
                </a:solidFill>
                <a:ea typeface="Calibri" panose="020F0502020204030204" pitchFamily="34" charset="0"/>
                <a:cs typeface="Times New Roman" pitchFamily="18" charset="0"/>
              </a:rPr>
              <a:t>хуудсаар</a:t>
            </a:r>
            <a:r>
              <a:rPr lang="en-US" sz="1600" b="1" dirty="0">
                <a:solidFill>
                  <a:prstClr val="black"/>
                </a:solidFill>
                <a:ea typeface="Calibri" panose="020F0502020204030204" pitchFamily="34" charset="0"/>
                <a:cs typeface="Times New Roman" pitchFamily="18" charset="0"/>
              </a:rPr>
              <a:t> </a:t>
            </a:r>
            <a:r>
              <a:rPr lang="en-US" sz="1600" b="1" dirty="0" err="1">
                <a:solidFill>
                  <a:prstClr val="black"/>
                </a:solidFill>
                <a:ea typeface="Calibri" panose="020F0502020204030204" pitchFamily="34" charset="0"/>
                <a:cs typeface="Times New Roman" pitchFamily="18" charset="0"/>
              </a:rPr>
              <a:t>өгсөн</a:t>
            </a:r>
            <a:r>
              <a:rPr lang="en-US" sz="1600" b="1" dirty="0">
                <a:solidFill>
                  <a:prstClr val="black"/>
                </a:solidFill>
                <a:ea typeface="Calibri" panose="020F0502020204030204" pitchFamily="34" charset="0"/>
                <a:cs typeface="Times New Roman" pitchFamily="18" charset="0"/>
              </a:rPr>
              <a:t>. </a:t>
            </a:r>
            <a:r>
              <a:rPr lang="mn-MN" sz="1600" b="1" dirty="0">
                <a:solidFill>
                  <a:prstClr val="black"/>
                </a:solidFill>
                <a:ea typeface="Calibri" panose="020F0502020204030204" pitchFamily="34" charset="0"/>
                <a:cs typeface="Times New Roman" pitchFamily="18" charset="0"/>
              </a:rPr>
              <a:t> </a:t>
            </a:r>
            <a:r>
              <a:rPr lang="en-US" sz="1600" b="1" dirty="0" err="1">
                <a:solidFill>
                  <a:prstClr val="black"/>
                </a:solidFill>
                <a:ea typeface="Calibri" panose="020F0502020204030204" pitchFamily="34" charset="0"/>
                <a:cs typeface="Times New Roman" pitchFamily="18" charset="0"/>
              </a:rPr>
              <a:t>Тэд</a:t>
            </a:r>
            <a:r>
              <a:rPr lang="en-US" sz="1600" b="1" dirty="0">
                <a:solidFill>
                  <a:prstClr val="black"/>
                </a:solidFill>
                <a:ea typeface="Calibri" panose="020F0502020204030204" pitchFamily="34" charset="0"/>
                <a:cs typeface="Times New Roman" pitchFamily="18" charset="0"/>
              </a:rPr>
              <a:t> </a:t>
            </a:r>
            <a:r>
              <a:rPr lang="en-US" sz="1600" b="1" dirty="0" err="1">
                <a:solidFill>
                  <a:prstClr val="black"/>
                </a:solidFill>
                <a:ea typeface="Calibri" panose="020F0502020204030204" pitchFamily="34" charset="0"/>
                <a:cs typeface="Times New Roman" pitchFamily="18" charset="0"/>
              </a:rPr>
              <a:t>дараах</a:t>
            </a:r>
            <a:r>
              <a:rPr lang="en-US" sz="1600" b="1" dirty="0">
                <a:solidFill>
                  <a:prstClr val="black"/>
                </a:solidFill>
                <a:ea typeface="Calibri" panose="020F0502020204030204" pitchFamily="34" charset="0"/>
                <a:cs typeface="Times New Roman" pitchFamily="18" charset="0"/>
              </a:rPr>
              <a:t> </a:t>
            </a:r>
            <a:r>
              <a:rPr lang="en-US" sz="1600" b="1" dirty="0" err="1">
                <a:solidFill>
                  <a:prstClr val="black"/>
                </a:solidFill>
                <a:ea typeface="Calibri" panose="020F0502020204030204" pitchFamily="34" charset="0"/>
                <a:cs typeface="Times New Roman" pitchFamily="18" charset="0"/>
              </a:rPr>
              <a:t>саналуудыг</a:t>
            </a:r>
            <a:r>
              <a:rPr lang="en-US" sz="1600" b="1" dirty="0">
                <a:solidFill>
                  <a:prstClr val="black"/>
                </a:solidFill>
                <a:ea typeface="Calibri" panose="020F0502020204030204" pitchFamily="34" charset="0"/>
                <a:cs typeface="Times New Roman" pitchFamily="18" charset="0"/>
              </a:rPr>
              <a:t> </a:t>
            </a:r>
            <a:r>
              <a:rPr lang="en-US" sz="1600" b="1" dirty="0" err="1">
                <a:solidFill>
                  <a:prstClr val="black"/>
                </a:solidFill>
                <a:ea typeface="Calibri" panose="020F0502020204030204" pitchFamily="34" charset="0"/>
                <a:cs typeface="Times New Roman" pitchFamily="18" charset="0"/>
              </a:rPr>
              <a:t>гаргажээ</a:t>
            </a:r>
            <a:r>
              <a:rPr lang="en-US" sz="1600" b="1" dirty="0">
                <a:solidFill>
                  <a:prstClr val="black"/>
                </a:solidFill>
                <a:ea typeface="Calibri" panose="020F0502020204030204" pitchFamily="34" charset="0"/>
                <a:cs typeface="Times New Roman" pitchFamily="18" charset="0"/>
              </a:rPr>
              <a:t>. </a:t>
            </a:r>
            <a:endParaRPr lang="en-US" sz="1600" b="1" dirty="0">
              <a:solidFill>
                <a:prstClr val="black"/>
              </a:solidFill>
              <a:cs typeface="Times New Roman" pitchFamily="18" charset="0"/>
            </a:endParaRPr>
          </a:p>
        </p:txBody>
      </p:sp>
      <p:graphicFrame>
        <p:nvGraphicFramePr>
          <p:cNvPr id="17" name="Table 16">
            <a:extLst>
              <a:ext uri="{FF2B5EF4-FFF2-40B4-BE49-F238E27FC236}">
                <a16:creationId xmlns="" xmlns:a16="http://schemas.microsoft.com/office/drawing/2014/main" id="{B71A3FF8-D677-4E51-9150-F49105BC8946}"/>
              </a:ext>
            </a:extLst>
          </p:cNvPr>
          <p:cNvGraphicFramePr>
            <a:graphicFrameLocks noGrp="1"/>
          </p:cNvGraphicFramePr>
          <p:nvPr>
            <p:extLst>
              <p:ext uri="{D42A27DB-BD31-4B8C-83A1-F6EECF244321}">
                <p14:modId xmlns:p14="http://schemas.microsoft.com/office/powerpoint/2010/main" val="3247819943"/>
              </p:ext>
            </p:extLst>
          </p:nvPr>
        </p:nvGraphicFramePr>
        <p:xfrm>
          <a:off x="2571736" y="2221385"/>
          <a:ext cx="5663986" cy="2880360"/>
        </p:xfrm>
        <a:graphic>
          <a:graphicData uri="http://schemas.openxmlformats.org/drawingml/2006/table">
            <a:tbl>
              <a:tblPr firstRow="1" firstCol="1" bandRow="1">
                <a:tableStyleId>{5C22544A-7EE6-4342-B048-85BDC9FD1C3A}</a:tableStyleId>
              </a:tblPr>
              <a:tblGrid>
                <a:gridCol w="4784144">
                  <a:extLst>
                    <a:ext uri="{9D8B030D-6E8A-4147-A177-3AD203B41FA5}">
                      <a16:colId xmlns="" xmlns:a16="http://schemas.microsoft.com/office/drawing/2014/main" val="3446670508"/>
                    </a:ext>
                  </a:extLst>
                </a:gridCol>
                <a:gridCol w="879842">
                  <a:extLst>
                    <a:ext uri="{9D8B030D-6E8A-4147-A177-3AD203B41FA5}">
                      <a16:colId xmlns="" xmlns:a16="http://schemas.microsoft.com/office/drawing/2014/main" val="640999518"/>
                    </a:ext>
                  </a:extLst>
                </a:gridCol>
              </a:tblGrid>
              <a:tr h="240664">
                <a:tc>
                  <a:txBody>
                    <a:bodyPr/>
                    <a:lstStyle/>
                    <a:p>
                      <a:pPr algn="just">
                        <a:lnSpc>
                          <a:spcPct val="150000"/>
                        </a:lnSpc>
                        <a:spcAft>
                          <a:spcPts val="0"/>
                        </a:spcAft>
                      </a:pPr>
                      <a:r>
                        <a:rPr lang="mn-MN" sz="1400" b="0" dirty="0">
                          <a:solidFill>
                            <a:schemeClr val="tx1"/>
                          </a:solidFill>
                          <a:effectLst/>
                          <a:latin typeface="+mn-lt"/>
                          <a:cs typeface="Times New Roman" pitchFamily="18" charset="0"/>
                        </a:rPr>
                        <a:t>1.     Хогийн цэгийн байршлыг өөрчлөх</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cs typeface="Times New Roman" pitchFamily="18" charset="0"/>
                        </a:rPr>
                        <a:t>89</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93746059"/>
                  </a:ext>
                </a:extLst>
              </a:tr>
              <a:tr h="240664">
                <a:tc>
                  <a:txBody>
                    <a:bodyPr/>
                    <a:lstStyle/>
                    <a:p>
                      <a:pPr algn="just">
                        <a:lnSpc>
                          <a:spcPct val="150000"/>
                        </a:lnSpc>
                        <a:spcAft>
                          <a:spcPts val="0"/>
                        </a:spcAft>
                      </a:pPr>
                      <a:r>
                        <a:rPr lang="mn-MN" sz="1400" b="0" dirty="0">
                          <a:solidFill>
                            <a:schemeClr val="tx1"/>
                          </a:solidFill>
                          <a:effectLst/>
                          <a:latin typeface="+mn-lt"/>
                          <a:cs typeface="Times New Roman" pitchFamily="18" charset="0"/>
                        </a:rPr>
                        <a:t>2.     Мал угаалгын в</a:t>
                      </a:r>
                      <a:r>
                        <a:rPr lang="mn-MN" sz="1400" b="0" dirty="0" smtClean="0">
                          <a:solidFill>
                            <a:schemeClr val="tx1"/>
                          </a:solidFill>
                          <a:effectLst/>
                          <a:latin typeface="+mn-lt"/>
                          <a:cs typeface="Times New Roman" pitchFamily="18" charset="0"/>
                        </a:rPr>
                        <a:t>аннтай </a:t>
                      </a:r>
                      <a:r>
                        <a:rPr lang="mn-MN" sz="1400" b="0" dirty="0">
                          <a:solidFill>
                            <a:schemeClr val="tx1"/>
                          </a:solidFill>
                          <a:effectLst/>
                          <a:latin typeface="+mn-lt"/>
                          <a:cs typeface="Times New Roman" pitchFamily="18" charset="0"/>
                        </a:rPr>
                        <a:t>болох</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cs typeface="Times New Roman" pitchFamily="18" charset="0"/>
                        </a:rPr>
                        <a:t>71</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230753947"/>
                  </a:ext>
                </a:extLst>
              </a:tr>
              <a:tr h="240664">
                <a:tc>
                  <a:txBody>
                    <a:bodyPr/>
                    <a:lstStyle/>
                    <a:p>
                      <a:pPr algn="just">
                        <a:lnSpc>
                          <a:spcPct val="150000"/>
                        </a:lnSpc>
                        <a:spcAft>
                          <a:spcPts val="0"/>
                        </a:spcAft>
                      </a:pPr>
                      <a:r>
                        <a:rPr lang="mn-MN" sz="1400" b="0" dirty="0">
                          <a:solidFill>
                            <a:schemeClr val="tx1"/>
                          </a:solidFill>
                          <a:effectLst/>
                          <a:latin typeface="+mn-lt"/>
                          <a:cs typeface="Times New Roman" pitchFamily="18" charset="0"/>
                        </a:rPr>
                        <a:t>3.     Гудамжны гэрэлтүүлгийн </a:t>
                      </a:r>
                      <a:r>
                        <a:rPr lang="mn-MN" sz="1400" b="0" dirty="0" smtClean="0">
                          <a:solidFill>
                            <a:schemeClr val="tx1"/>
                          </a:solidFill>
                          <a:effectLst/>
                          <a:latin typeface="+mn-lt"/>
                          <a:cs typeface="Times New Roman" pitchFamily="18" charset="0"/>
                        </a:rPr>
                        <a:t>их засвар</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cs typeface="Times New Roman" pitchFamily="18" charset="0"/>
                        </a:rPr>
                        <a:t>63</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741485307"/>
                  </a:ext>
                </a:extLst>
              </a:tr>
              <a:tr h="240664">
                <a:tc>
                  <a:txBody>
                    <a:bodyPr/>
                    <a:lstStyle/>
                    <a:p>
                      <a:pPr algn="just">
                        <a:lnSpc>
                          <a:spcPct val="150000"/>
                        </a:lnSpc>
                        <a:spcAft>
                          <a:spcPts val="0"/>
                        </a:spcAft>
                      </a:pPr>
                      <a:r>
                        <a:rPr lang="mn-MN" sz="1400" b="0" dirty="0">
                          <a:solidFill>
                            <a:schemeClr val="tx1"/>
                          </a:solidFill>
                          <a:effectLst/>
                          <a:latin typeface="+mn-lt"/>
                          <a:cs typeface="Times New Roman" pitchFamily="18" charset="0"/>
                        </a:rPr>
                        <a:t>4.     А төсөл</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cs typeface="Times New Roman" pitchFamily="18" charset="0"/>
                        </a:rPr>
                        <a:t>56</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651535692"/>
                  </a:ext>
                </a:extLst>
              </a:tr>
              <a:tr h="240664">
                <a:tc>
                  <a:txBody>
                    <a:bodyPr/>
                    <a:lstStyle/>
                    <a:p>
                      <a:pPr algn="just">
                        <a:lnSpc>
                          <a:spcPct val="150000"/>
                        </a:lnSpc>
                        <a:spcAft>
                          <a:spcPts val="0"/>
                        </a:spcAft>
                      </a:pPr>
                      <a:r>
                        <a:rPr lang="mn-MN" sz="1400" b="0" dirty="0">
                          <a:solidFill>
                            <a:schemeClr val="tx1"/>
                          </a:solidFill>
                          <a:effectLst/>
                          <a:latin typeface="+mn-lt"/>
                          <a:cs typeface="Times New Roman" pitchFamily="18" charset="0"/>
                        </a:rPr>
                        <a:t>5.     Б төсөл</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cs typeface="Times New Roman" pitchFamily="18" charset="0"/>
                        </a:rPr>
                        <a:t>52</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090499708"/>
                  </a:ext>
                </a:extLst>
              </a:tr>
              <a:tr h="240664">
                <a:tc>
                  <a:txBody>
                    <a:bodyPr/>
                    <a:lstStyle/>
                    <a:p>
                      <a:pPr algn="just">
                        <a:lnSpc>
                          <a:spcPct val="150000"/>
                        </a:lnSpc>
                        <a:spcAft>
                          <a:spcPts val="0"/>
                        </a:spcAft>
                      </a:pPr>
                      <a:r>
                        <a:rPr lang="mn-MN" sz="1400" b="0" dirty="0">
                          <a:solidFill>
                            <a:schemeClr val="tx1"/>
                          </a:solidFill>
                          <a:effectLst/>
                          <a:latin typeface="+mn-lt"/>
                          <a:cs typeface="Times New Roman" pitchFamily="18" charset="0"/>
                        </a:rPr>
                        <a:t>6.     В төсөл</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cs typeface="Times New Roman" pitchFamily="18" charset="0"/>
                        </a:rPr>
                        <a:t>51</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717642626"/>
                  </a:ext>
                </a:extLst>
              </a:tr>
              <a:tr h="240664">
                <a:tc>
                  <a:txBody>
                    <a:bodyPr/>
                    <a:lstStyle/>
                    <a:p>
                      <a:pPr algn="just">
                        <a:lnSpc>
                          <a:spcPct val="150000"/>
                        </a:lnSpc>
                        <a:spcAft>
                          <a:spcPts val="0"/>
                        </a:spcAft>
                      </a:pPr>
                      <a:r>
                        <a:rPr lang="mn-MN" sz="1400" b="0" dirty="0">
                          <a:solidFill>
                            <a:schemeClr val="tx1"/>
                          </a:solidFill>
                          <a:effectLst/>
                          <a:latin typeface="+mn-lt"/>
                          <a:cs typeface="Times New Roman" pitchFamily="18" charset="0"/>
                        </a:rPr>
                        <a:t>7.     Г төсөл</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cs typeface="Times New Roman" pitchFamily="18" charset="0"/>
                        </a:rPr>
                        <a:t>48</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47357981"/>
                  </a:ext>
                </a:extLst>
              </a:tr>
              <a:tr h="240664">
                <a:tc>
                  <a:txBody>
                    <a:bodyPr/>
                    <a:lstStyle/>
                    <a:p>
                      <a:pPr algn="just">
                        <a:lnSpc>
                          <a:spcPct val="150000"/>
                        </a:lnSpc>
                        <a:spcAft>
                          <a:spcPts val="0"/>
                        </a:spcAft>
                      </a:pPr>
                      <a:r>
                        <a:rPr lang="mn-MN" sz="1400" b="0" dirty="0">
                          <a:solidFill>
                            <a:schemeClr val="tx1"/>
                          </a:solidFill>
                          <a:effectLst/>
                          <a:latin typeface="+mn-lt"/>
                          <a:cs typeface="Times New Roman" pitchFamily="18" charset="0"/>
                        </a:rPr>
                        <a:t>8.     Д төсөл</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cs typeface="Times New Roman" pitchFamily="18" charset="0"/>
                        </a:rPr>
                        <a:t>47</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939119691"/>
                  </a:ext>
                </a:extLst>
              </a:tr>
              <a:tr h="240664">
                <a:tc>
                  <a:txBody>
                    <a:bodyPr/>
                    <a:lstStyle/>
                    <a:p>
                      <a:pPr algn="just">
                        <a:lnSpc>
                          <a:spcPct val="150000"/>
                        </a:lnSpc>
                        <a:spcAft>
                          <a:spcPts val="0"/>
                        </a:spcAft>
                      </a:pPr>
                      <a:r>
                        <a:rPr lang="mn-MN" sz="1400" b="0" dirty="0">
                          <a:solidFill>
                            <a:schemeClr val="tx1"/>
                          </a:solidFill>
                          <a:effectLst/>
                          <a:latin typeface="+mn-lt"/>
                          <a:cs typeface="Times New Roman" pitchFamily="18" charset="0"/>
                        </a:rPr>
                        <a:t>9.     Цагдаагийн байр засварлах</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cs typeface="Times New Roman" pitchFamily="18" charset="0"/>
                        </a:rPr>
                        <a:t>31</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420956373"/>
                  </a:ext>
                </a:extLst>
              </a:tr>
            </a:tbl>
          </a:graphicData>
        </a:graphic>
      </p:graphicFrame>
      <p:pic>
        <p:nvPicPr>
          <p:cNvPr id="18" name="Graphic 28" descr="Pencil">
            <a:extLst>
              <a:ext uri="{FF2B5EF4-FFF2-40B4-BE49-F238E27FC236}">
                <a16:creationId xmlns="" xmlns:a16="http://schemas.microsoft.com/office/drawing/2014/main" id="{127B0985-658B-467E-B147-54E7D75C4C0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H="1">
            <a:off x="1683828" y="2235175"/>
            <a:ext cx="586519" cy="586519"/>
          </a:xfrm>
          <a:prstGeom prst="rect">
            <a:avLst/>
          </a:prstGeom>
        </p:spPr>
      </p:pic>
      <p:sp>
        <p:nvSpPr>
          <p:cNvPr id="19" name="Rounded Rectangular Callout 18"/>
          <p:cNvSpPr/>
          <p:nvPr/>
        </p:nvSpPr>
        <p:spPr>
          <a:xfrm>
            <a:off x="11938" y="3291830"/>
            <a:ext cx="2500298" cy="1285884"/>
          </a:xfrm>
          <a:prstGeom prst="wedgeRoundRectCallout">
            <a:avLst>
              <a:gd name="adj1" fmla="val 50953"/>
              <a:gd name="adj2" fmla="val 74999"/>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400" dirty="0">
                <a:solidFill>
                  <a:prstClr val="black"/>
                </a:solidFill>
                <a:cs typeface="Times New Roman" pitchFamily="18" charset="0"/>
              </a:rPr>
              <a:t>ОНХС-аас санхүүжүүлэхийг хориглосон “төсвийн байгууллагын хөрөнгийн зардал” тул уг төслийг жагсаалтаас хасна</a:t>
            </a:r>
            <a:endParaRPr lang="en-US" sz="1400" dirty="0">
              <a:solidFill>
                <a:prstClr val="black"/>
              </a:solidFill>
              <a:cs typeface="Times New Roman" pitchFamily="18" charset="0"/>
            </a:endParaRPr>
          </a:p>
        </p:txBody>
      </p:sp>
      <p:sp>
        <p:nvSpPr>
          <p:cNvPr id="14" name="Slide Number Placeholder 13"/>
          <p:cNvSpPr>
            <a:spLocks noGrp="1"/>
          </p:cNvSpPr>
          <p:nvPr>
            <p:ph type="sldNum" sz="quarter" idx="12"/>
          </p:nvPr>
        </p:nvSpPr>
        <p:spPr>
          <a:xfrm>
            <a:off x="6588224" y="4731990"/>
            <a:ext cx="2133600" cy="273844"/>
          </a:xfrm>
        </p:spPr>
        <p:txBody>
          <a:bodyPr/>
          <a:lstStyle/>
          <a:p>
            <a:fld id="{780641F6-076D-47B9-9A76-B8C8D327F380}" type="slidenum">
              <a:rPr lang="en-US" smtClean="0"/>
              <a:pPr/>
              <a:t>32</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00B050"/>
                </a:solidFill>
              </a:rPr>
              <a:t>ИРГЭДЭЭС АВСАН САНАЛЫГ НЭГТГЭХ</a:t>
            </a:r>
            <a:endParaRPr lang="en-US" sz="1800" b="1" dirty="0">
              <a:solidFill>
                <a:srgbClr val="00B050"/>
              </a:solidFill>
            </a:endParaRPr>
          </a:p>
        </p:txBody>
      </p:sp>
      <p:sp>
        <p:nvSpPr>
          <p:cNvPr id="61442" name="Text Box 2"/>
          <p:cNvSpPr txBox="1">
            <a:spLocks noChangeArrowheads="1"/>
          </p:cNvSpPr>
          <p:nvPr/>
        </p:nvSpPr>
        <p:spPr bwMode="auto">
          <a:xfrm>
            <a:off x="500034" y="949319"/>
            <a:ext cx="3643338" cy="6937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mn-MN" sz="1600" b="1" i="0" u="none" strike="noStrike" cap="none" normalizeH="0" baseline="0" dirty="0" smtClean="0">
                <a:ln>
                  <a:noFill/>
                </a:ln>
                <a:solidFill>
                  <a:srgbClr val="0070C0"/>
                </a:solidFill>
                <a:effectLst/>
                <a:cs typeface="Arial" pitchFamily="34" charset="0"/>
              </a:rPr>
              <a:t>Жишээ</a:t>
            </a:r>
            <a:r>
              <a:rPr kumimoji="0" lang="en-US" sz="1600" b="1" i="0" u="none" strike="noStrike" cap="none" normalizeH="0" baseline="0" dirty="0" smtClean="0">
                <a:ln>
                  <a:noFill/>
                </a:ln>
                <a:solidFill>
                  <a:srgbClr val="0070C0"/>
                </a:solidFill>
                <a:effectLst/>
                <a:cs typeface="Arial" pitchFamily="34" charset="0"/>
              </a:rPr>
              <a:t>: </a:t>
            </a:r>
            <a:r>
              <a:rPr kumimoji="0" lang="mn-MN" sz="1600" b="1" i="0" u="none" strike="noStrike" cap="none" normalizeH="0" baseline="0" dirty="0" smtClean="0">
                <a:ln>
                  <a:noFill/>
                </a:ln>
                <a:solidFill>
                  <a:srgbClr val="0070C0"/>
                </a:solidFill>
                <a:effectLst/>
                <a:cs typeface="Arial" pitchFamily="34" charset="0"/>
              </a:rPr>
              <a:t>А сумын 1 дүгээр баг.</a:t>
            </a:r>
            <a:endParaRPr kumimoji="0" lang="en-US" sz="2400" b="0" i="0" u="none" strike="noStrike" cap="none" normalizeH="0" baseline="0" dirty="0" smtClean="0">
              <a:ln>
                <a:noFill/>
              </a:ln>
              <a:solidFill>
                <a:schemeClr val="tx1"/>
              </a:solidFill>
              <a:effectLst/>
              <a:cs typeface="Arial" pitchFamily="34" charset="0"/>
            </a:endParaRPr>
          </a:p>
        </p:txBody>
      </p:sp>
      <p:sp>
        <p:nvSpPr>
          <p:cNvPr id="14" name="TextBox 13">
            <a:extLst>
              <a:ext uri="{FF2B5EF4-FFF2-40B4-BE49-F238E27FC236}">
                <a16:creationId xmlns="" xmlns:a16="http://schemas.microsoft.com/office/drawing/2014/main" id="{4F6C6626-51B4-4836-BCDB-F6C4DFADD2A4}"/>
              </a:ext>
            </a:extLst>
          </p:cNvPr>
          <p:cNvSpPr txBox="1"/>
          <p:nvPr/>
        </p:nvSpPr>
        <p:spPr>
          <a:xfrm>
            <a:off x="785786" y="1428742"/>
            <a:ext cx="899865" cy="338554"/>
          </a:xfrm>
          <a:prstGeom prst="rect">
            <a:avLst/>
          </a:prstGeom>
          <a:solidFill>
            <a:srgbClr val="92D050"/>
          </a:solidFill>
        </p:spPr>
        <p:txBody>
          <a:bodyPr wrap="square" rtlCol="0" anchor="ctr">
            <a:spAutoFit/>
          </a:bodyPr>
          <a:lstStyle/>
          <a:p>
            <a:pPr algn="r"/>
            <a:r>
              <a:rPr lang="en-US" sz="1600" b="1" dirty="0">
                <a:solidFill>
                  <a:prstClr val="white"/>
                </a:solidFill>
              </a:rPr>
              <a:t>B</a:t>
            </a:r>
            <a:endParaRPr lang="en-US" sz="1600" dirty="0">
              <a:solidFill>
                <a:prstClr val="white"/>
              </a:solidFill>
            </a:endParaRPr>
          </a:p>
        </p:txBody>
      </p:sp>
      <p:sp>
        <p:nvSpPr>
          <p:cNvPr id="20" name="Rectangle 19">
            <a:extLst>
              <a:ext uri="{FF2B5EF4-FFF2-40B4-BE49-F238E27FC236}">
                <a16:creationId xmlns="" xmlns:a16="http://schemas.microsoft.com/office/drawing/2014/main" id="{29A474AB-7B8A-4394-B832-227776229EA2}"/>
              </a:ext>
            </a:extLst>
          </p:cNvPr>
          <p:cNvSpPr/>
          <p:nvPr/>
        </p:nvSpPr>
        <p:spPr>
          <a:xfrm>
            <a:off x="1719184" y="1428742"/>
            <a:ext cx="6643734" cy="338554"/>
          </a:xfrm>
          <a:prstGeom prst="rect">
            <a:avLst/>
          </a:prstGeom>
          <a:solidFill>
            <a:srgbClr val="92D050"/>
          </a:solidFill>
        </p:spPr>
        <p:txBody>
          <a:bodyPr wrap="square">
            <a:spAutoFit/>
          </a:bodyPr>
          <a:lstStyle/>
          <a:p>
            <a:r>
              <a:rPr lang="mn-MN" sz="1600" b="1" dirty="0">
                <a:solidFill>
                  <a:prstClr val="black"/>
                </a:solidFill>
                <a:cs typeface="Times New Roman" pitchFamily="18" charset="0"/>
              </a:rPr>
              <a:t>Иргэд бүлгээрээ хэлэлцүүлэг хийж дараах саналуудыг гаргасан байна</a:t>
            </a:r>
            <a:endParaRPr lang="en-US" sz="1600" b="1" dirty="0">
              <a:solidFill>
                <a:prstClr val="black"/>
              </a:solidFill>
              <a:cs typeface="Times New Roman" pitchFamily="18" charset="0"/>
            </a:endParaRPr>
          </a:p>
        </p:txBody>
      </p:sp>
      <p:graphicFrame>
        <p:nvGraphicFramePr>
          <p:cNvPr id="21" name="Table 20">
            <a:extLst>
              <a:ext uri="{FF2B5EF4-FFF2-40B4-BE49-F238E27FC236}">
                <a16:creationId xmlns="" xmlns:a16="http://schemas.microsoft.com/office/drawing/2014/main" id="{4F064665-8F2A-4F87-9E1D-B636AAF44191}"/>
              </a:ext>
            </a:extLst>
          </p:cNvPr>
          <p:cNvGraphicFramePr>
            <a:graphicFrameLocks noGrp="1"/>
          </p:cNvGraphicFramePr>
          <p:nvPr>
            <p:extLst/>
          </p:nvPr>
        </p:nvGraphicFramePr>
        <p:xfrm>
          <a:off x="1719184" y="1804913"/>
          <a:ext cx="5669173" cy="1097280"/>
        </p:xfrm>
        <a:graphic>
          <a:graphicData uri="http://schemas.openxmlformats.org/drawingml/2006/table">
            <a:tbl>
              <a:tblPr firstRow="1" firstCol="1" bandRow="1">
                <a:tableStyleId>{5C22544A-7EE6-4342-B048-85BDC9FD1C3A}</a:tableStyleId>
              </a:tblPr>
              <a:tblGrid>
                <a:gridCol w="4788525">
                  <a:extLst>
                    <a:ext uri="{9D8B030D-6E8A-4147-A177-3AD203B41FA5}">
                      <a16:colId xmlns="" xmlns:a16="http://schemas.microsoft.com/office/drawing/2014/main" val="3446670508"/>
                    </a:ext>
                  </a:extLst>
                </a:gridCol>
                <a:gridCol w="880648">
                  <a:extLst>
                    <a:ext uri="{9D8B030D-6E8A-4147-A177-3AD203B41FA5}">
                      <a16:colId xmlns="" xmlns:a16="http://schemas.microsoft.com/office/drawing/2014/main" val="640999518"/>
                    </a:ext>
                  </a:extLst>
                </a:gridCol>
              </a:tblGrid>
              <a:tr h="229510">
                <a:tc>
                  <a:txBody>
                    <a:bodyPr/>
                    <a:lstStyle/>
                    <a:p>
                      <a:pPr algn="just">
                        <a:lnSpc>
                          <a:spcPct val="150000"/>
                        </a:lnSpc>
                        <a:spcAft>
                          <a:spcPts val="0"/>
                        </a:spcAft>
                      </a:pPr>
                      <a:r>
                        <a:rPr lang="mn-MN" sz="1600" b="0" dirty="0">
                          <a:solidFill>
                            <a:schemeClr val="tx1"/>
                          </a:solidFill>
                          <a:effectLst/>
                          <a:latin typeface="+mj-lt"/>
                          <a:cs typeface="Times New Roman" pitchFamily="18" charset="0"/>
                        </a:rPr>
                        <a:t>1.     Бэлчээрийг хамгаалах, нөхөн сэргээх</a:t>
                      </a:r>
                      <a:endParaRPr lang="en-US" sz="1600" b="0" dirty="0">
                        <a:solidFill>
                          <a:schemeClr val="tx1"/>
                        </a:solidFill>
                        <a:effectLst/>
                        <a:latin typeface="+mj-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600" b="0" dirty="0">
                          <a:solidFill>
                            <a:schemeClr val="tx1"/>
                          </a:solidFill>
                          <a:effectLst/>
                          <a:latin typeface="+mj-lt"/>
                          <a:ea typeface="Calibri" panose="020F0502020204030204" pitchFamily="34" charset="0"/>
                          <a:cs typeface="Times New Roman" pitchFamily="18" charset="0"/>
                        </a:rPr>
                        <a:t>30</a:t>
                      </a:r>
                      <a:endParaRPr lang="en-US" sz="1600" b="0" dirty="0">
                        <a:solidFill>
                          <a:schemeClr val="tx1"/>
                        </a:solidFill>
                        <a:effectLst/>
                        <a:latin typeface="+mj-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93746059"/>
                  </a:ext>
                </a:extLst>
              </a:tr>
              <a:tr h="229510">
                <a:tc>
                  <a:txBody>
                    <a:bodyPr/>
                    <a:lstStyle/>
                    <a:p>
                      <a:pPr algn="just">
                        <a:lnSpc>
                          <a:spcPct val="150000"/>
                        </a:lnSpc>
                        <a:spcAft>
                          <a:spcPts val="0"/>
                        </a:spcAft>
                      </a:pPr>
                      <a:r>
                        <a:rPr lang="mn-MN" sz="1600" b="0" dirty="0">
                          <a:solidFill>
                            <a:schemeClr val="tx1"/>
                          </a:solidFill>
                          <a:effectLst/>
                          <a:latin typeface="+mj-lt"/>
                          <a:cs typeface="Times New Roman" pitchFamily="18" charset="0"/>
                        </a:rPr>
                        <a:t>2.     С төсөл</a:t>
                      </a:r>
                      <a:endParaRPr lang="en-US" sz="1600" b="0" dirty="0">
                        <a:solidFill>
                          <a:schemeClr val="tx1"/>
                        </a:solidFill>
                        <a:effectLst/>
                        <a:latin typeface="+mj-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600" b="0" dirty="0">
                          <a:solidFill>
                            <a:schemeClr val="tx1"/>
                          </a:solidFill>
                          <a:effectLst/>
                          <a:latin typeface="+mj-lt"/>
                          <a:ea typeface="Calibri" panose="020F0502020204030204" pitchFamily="34" charset="0"/>
                          <a:cs typeface="Times New Roman" pitchFamily="18" charset="0"/>
                        </a:rPr>
                        <a:t>25</a:t>
                      </a:r>
                      <a:endParaRPr lang="en-US" sz="1600" b="0" dirty="0">
                        <a:solidFill>
                          <a:schemeClr val="tx1"/>
                        </a:solidFill>
                        <a:effectLst/>
                        <a:latin typeface="+mj-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230753947"/>
                  </a:ext>
                </a:extLst>
              </a:tr>
              <a:tr h="229510">
                <a:tc>
                  <a:txBody>
                    <a:bodyPr/>
                    <a:lstStyle/>
                    <a:p>
                      <a:pPr algn="just">
                        <a:lnSpc>
                          <a:spcPct val="150000"/>
                        </a:lnSpc>
                        <a:spcAft>
                          <a:spcPts val="0"/>
                        </a:spcAft>
                      </a:pPr>
                      <a:r>
                        <a:rPr lang="mn-MN" sz="1600" b="0" dirty="0">
                          <a:solidFill>
                            <a:schemeClr val="tx1"/>
                          </a:solidFill>
                          <a:effectLst/>
                          <a:latin typeface="+mj-lt"/>
                          <a:cs typeface="Times New Roman" pitchFamily="18" charset="0"/>
                        </a:rPr>
                        <a:t>3.     М төсөл</a:t>
                      </a:r>
                      <a:endParaRPr lang="en-US" sz="1600" b="0" dirty="0">
                        <a:solidFill>
                          <a:schemeClr val="tx1"/>
                        </a:solidFill>
                        <a:effectLst/>
                        <a:latin typeface="+mj-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600" b="0" dirty="0">
                          <a:solidFill>
                            <a:schemeClr val="tx1"/>
                          </a:solidFill>
                          <a:effectLst/>
                          <a:latin typeface="+mj-lt"/>
                          <a:ea typeface="Calibri" panose="020F0502020204030204" pitchFamily="34" charset="0"/>
                          <a:cs typeface="Times New Roman" pitchFamily="18" charset="0"/>
                        </a:rPr>
                        <a:t>25</a:t>
                      </a:r>
                      <a:endParaRPr lang="en-US" sz="1600" b="0" dirty="0">
                        <a:solidFill>
                          <a:schemeClr val="tx1"/>
                        </a:solidFill>
                        <a:effectLst/>
                        <a:latin typeface="+mj-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741485307"/>
                  </a:ext>
                </a:extLst>
              </a:tr>
            </a:tbl>
          </a:graphicData>
        </a:graphic>
      </p:graphicFrame>
      <p:pic>
        <p:nvPicPr>
          <p:cNvPr id="22" name="Graphic 29" descr="Pencil">
            <a:extLst>
              <a:ext uri="{FF2B5EF4-FFF2-40B4-BE49-F238E27FC236}">
                <a16:creationId xmlns="" xmlns:a16="http://schemas.microsoft.com/office/drawing/2014/main" id="{902CF56E-40D2-4590-A396-B5CFE25CD51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H="1">
            <a:off x="982675" y="1825486"/>
            <a:ext cx="586519" cy="586519"/>
          </a:xfrm>
          <a:prstGeom prst="rect">
            <a:avLst/>
          </a:prstGeom>
        </p:spPr>
      </p:pic>
      <p:sp>
        <p:nvSpPr>
          <p:cNvPr id="23" name="TextBox 22">
            <a:extLst>
              <a:ext uri="{FF2B5EF4-FFF2-40B4-BE49-F238E27FC236}">
                <a16:creationId xmlns="" xmlns:a16="http://schemas.microsoft.com/office/drawing/2014/main" id="{DAC0E547-CAAA-4366-A21C-7E917089E3F5}"/>
              </a:ext>
            </a:extLst>
          </p:cNvPr>
          <p:cNvSpPr txBox="1"/>
          <p:nvPr/>
        </p:nvSpPr>
        <p:spPr>
          <a:xfrm>
            <a:off x="2428860" y="2928940"/>
            <a:ext cx="899865" cy="338554"/>
          </a:xfrm>
          <a:prstGeom prst="rect">
            <a:avLst/>
          </a:prstGeom>
          <a:solidFill>
            <a:srgbClr val="7030A0"/>
          </a:solidFill>
        </p:spPr>
        <p:txBody>
          <a:bodyPr wrap="square" rtlCol="0" anchor="ctr">
            <a:spAutoFit/>
          </a:bodyPr>
          <a:lstStyle/>
          <a:p>
            <a:pPr algn="r"/>
            <a:r>
              <a:rPr lang="en-US" sz="1600" b="1" dirty="0">
                <a:solidFill>
                  <a:prstClr val="white"/>
                </a:solidFill>
              </a:rPr>
              <a:t>C</a:t>
            </a:r>
            <a:endParaRPr lang="en-US" sz="1600" dirty="0">
              <a:solidFill>
                <a:prstClr val="white"/>
              </a:solidFill>
            </a:endParaRPr>
          </a:p>
        </p:txBody>
      </p:sp>
      <p:graphicFrame>
        <p:nvGraphicFramePr>
          <p:cNvPr id="24" name="Table 23">
            <a:extLst>
              <a:ext uri="{FF2B5EF4-FFF2-40B4-BE49-F238E27FC236}">
                <a16:creationId xmlns="" xmlns:a16="http://schemas.microsoft.com/office/drawing/2014/main" id="{C2AE000A-9105-4B4C-90DF-D96F33A01B0F}"/>
              </a:ext>
            </a:extLst>
          </p:cNvPr>
          <p:cNvGraphicFramePr>
            <a:graphicFrameLocks noGrp="1"/>
          </p:cNvGraphicFramePr>
          <p:nvPr>
            <p:extLst/>
          </p:nvPr>
        </p:nvGraphicFramePr>
        <p:xfrm>
          <a:off x="3366433" y="3287504"/>
          <a:ext cx="5673838" cy="1600200"/>
        </p:xfrm>
        <a:graphic>
          <a:graphicData uri="http://schemas.openxmlformats.org/drawingml/2006/table">
            <a:tbl>
              <a:tblPr firstRow="1" firstCol="1" bandRow="1">
                <a:tableStyleId>{5C22544A-7EE6-4342-B048-85BDC9FD1C3A}</a:tableStyleId>
              </a:tblPr>
              <a:tblGrid>
                <a:gridCol w="4792465">
                  <a:extLst>
                    <a:ext uri="{9D8B030D-6E8A-4147-A177-3AD203B41FA5}">
                      <a16:colId xmlns="" xmlns:a16="http://schemas.microsoft.com/office/drawing/2014/main" val="3446670508"/>
                    </a:ext>
                  </a:extLst>
                </a:gridCol>
                <a:gridCol w="881373">
                  <a:extLst>
                    <a:ext uri="{9D8B030D-6E8A-4147-A177-3AD203B41FA5}">
                      <a16:colId xmlns="" xmlns:a16="http://schemas.microsoft.com/office/drawing/2014/main" val="640999518"/>
                    </a:ext>
                  </a:extLst>
                </a:gridCol>
              </a:tblGrid>
              <a:tr h="213371">
                <a:tc>
                  <a:txBody>
                    <a:bodyPr/>
                    <a:lstStyle/>
                    <a:p>
                      <a:pPr algn="just">
                        <a:lnSpc>
                          <a:spcPct val="150000"/>
                        </a:lnSpc>
                        <a:spcAft>
                          <a:spcPts val="0"/>
                        </a:spcAft>
                      </a:pPr>
                      <a:r>
                        <a:rPr lang="mn-MN" sz="1400" b="0" dirty="0">
                          <a:solidFill>
                            <a:schemeClr val="tx1"/>
                          </a:solidFill>
                          <a:effectLst/>
                          <a:latin typeface="+mn-lt"/>
                          <a:cs typeface="Times New Roman" pitchFamily="18" charset="0"/>
                        </a:rPr>
                        <a:t>1.     </a:t>
                      </a:r>
                      <a:r>
                        <a:rPr lang="mn-MN" sz="1400" b="0" kern="1200" dirty="0">
                          <a:solidFill>
                            <a:schemeClr val="tx1"/>
                          </a:solidFill>
                          <a:effectLst/>
                          <a:latin typeface="+mn-lt"/>
                          <a:ea typeface="+mn-ea"/>
                          <a:cs typeface="Times New Roman" pitchFamily="18" charset="0"/>
                        </a:rPr>
                        <a:t>Мал, угаалгын в</a:t>
                      </a:r>
                      <a:r>
                        <a:rPr lang="mn-MN" sz="1400" b="0" kern="1200" dirty="0" smtClean="0">
                          <a:solidFill>
                            <a:schemeClr val="tx1"/>
                          </a:solidFill>
                          <a:effectLst/>
                          <a:latin typeface="+mn-lt"/>
                          <a:ea typeface="+mn-ea"/>
                          <a:cs typeface="Times New Roman" pitchFamily="18" charset="0"/>
                        </a:rPr>
                        <a:t>анн </a:t>
                      </a:r>
                      <a:r>
                        <a:rPr lang="mn-MN" sz="1400" b="0" kern="1200" dirty="0">
                          <a:solidFill>
                            <a:schemeClr val="tx1"/>
                          </a:solidFill>
                          <a:effectLst/>
                          <a:latin typeface="+mn-lt"/>
                          <a:ea typeface="+mn-ea"/>
                          <a:cs typeface="Times New Roman" pitchFamily="18" charset="0"/>
                        </a:rPr>
                        <a:t>барих </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ea typeface="Calibri" panose="020F0502020204030204" pitchFamily="34" charset="0"/>
                          <a:cs typeface="Times New Roman" pitchFamily="18" charset="0"/>
                        </a:rPr>
                        <a:t>40</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93746059"/>
                  </a:ext>
                </a:extLst>
              </a:tr>
              <a:tr h="213371">
                <a:tc>
                  <a:txBody>
                    <a:bodyPr/>
                    <a:lstStyle/>
                    <a:p>
                      <a:pPr algn="just">
                        <a:lnSpc>
                          <a:spcPct val="150000"/>
                        </a:lnSpc>
                        <a:spcAft>
                          <a:spcPts val="0"/>
                        </a:spcAft>
                      </a:pPr>
                      <a:r>
                        <a:rPr lang="mn-MN" sz="1400" b="0" dirty="0">
                          <a:solidFill>
                            <a:schemeClr val="tx1"/>
                          </a:solidFill>
                          <a:effectLst/>
                          <a:latin typeface="+mn-lt"/>
                          <a:cs typeface="Times New Roman" pitchFamily="18" charset="0"/>
                        </a:rPr>
                        <a:t>2.    </a:t>
                      </a:r>
                      <a:r>
                        <a:rPr lang="mn-MN" sz="1400" b="0" kern="1200" dirty="0">
                          <a:solidFill>
                            <a:schemeClr val="tx1"/>
                          </a:solidFill>
                          <a:effectLst/>
                          <a:latin typeface="+mn-lt"/>
                          <a:ea typeface="+mn-ea"/>
                          <a:cs typeface="Times New Roman" pitchFamily="18" charset="0"/>
                        </a:rPr>
                        <a:t>Гудамжны гэрэлтүүлгийн </a:t>
                      </a:r>
                      <a:r>
                        <a:rPr lang="mn-MN" sz="1400" b="0" kern="1200" dirty="0" smtClean="0">
                          <a:solidFill>
                            <a:schemeClr val="tx1"/>
                          </a:solidFill>
                          <a:effectLst/>
                          <a:latin typeface="+mn-lt"/>
                          <a:ea typeface="+mn-ea"/>
                          <a:cs typeface="Times New Roman" pitchFamily="18" charset="0"/>
                        </a:rPr>
                        <a:t>их засвар</a:t>
                      </a:r>
                      <a:r>
                        <a:rPr lang="mn-MN" sz="1400" b="0" kern="1200" dirty="0">
                          <a:solidFill>
                            <a:schemeClr val="tx1"/>
                          </a:solidFill>
                          <a:effectLst/>
                          <a:latin typeface="+mn-lt"/>
                          <a:ea typeface="+mn-ea"/>
                          <a:cs typeface="Times New Roman" pitchFamily="18" charset="0"/>
                        </a:rPr>
                        <a:t>	</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ea typeface="Calibri" panose="020F0502020204030204" pitchFamily="34" charset="0"/>
                          <a:cs typeface="Times New Roman" pitchFamily="18" charset="0"/>
                        </a:rPr>
                        <a:t>30</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230753947"/>
                  </a:ext>
                </a:extLst>
              </a:tr>
              <a:tr h="213371">
                <a:tc>
                  <a:txBody>
                    <a:bodyPr/>
                    <a:lstStyle/>
                    <a:p>
                      <a:pPr algn="just">
                        <a:lnSpc>
                          <a:spcPct val="150000"/>
                        </a:lnSpc>
                        <a:spcAft>
                          <a:spcPts val="0"/>
                        </a:spcAft>
                      </a:pPr>
                      <a:r>
                        <a:rPr lang="mn-MN" sz="1400" b="0" dirty="0">
                          <a:solidFill>
                            <a:schemeClr val="tx1"/>
                          </a:solidFill>
                          <a:effectLst/>
                          <a:latin typeface="+mn-lt"/>
                          <a:cs typeface="Times New Roman" pitchFamily="18" charset="0"/>
                        </a:rPr>
                        <a:t>3.    </a:t>
                      </a:r>
                      <a:r>
                        <a:rPr lang="mn-MN" sz="1400" b="0" kern="1200" dirty="0">
                          <a:solidFill>
                            <a:schemeClr val="tx1"/>
                          </a:solidFill>
                          <a:effectLst/>
                          <a:latin typeface="+mn-lt"/>
                          <a:ea typeface="+mn-ea"/>
                          <a:cs typeface="Times New Roman" pitchFamily="18" charset="0"/>
                        </a:rPr>
                        <a:t>Е төсөл</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ea typeface="Calibri" panose="020F0502020204030204" pitchFamily="34" charset="0"/>
                          <a:cs typeface="Times New Roman" pitchFamily="18" charset="0"/>
                        </a:rPr>
                        <a:t>15</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741485307"/>
                  </a:ext>
                </a:extLst>
              </a:tr>
              <a:tr h="213371">
                <a:tc>
                  <a:txBody>
                    <a:bodyPr/>
                    <a:lstStyle/>
                    <a:p>
                      <a:pPr algn="just">
                        <a:lnSpc>
                          <a:spcPct val="150000"/>
                        </a:lnSpc>
                        <a:spcAft>
                          <a:spcPts val="0"/>
                        </a:spcAft>
                      </a:pPr>
                      <a:r>
                        <a:rPr lang="mn-MN" sz="1400" b="0" dirty="0">
                          <a:solidFill>
                            <a:schemeClr val="tx1"/>
                          </a:solidFill>
                          <a:effectLst/>
                          <a:latin typeface="+mn-lt"/>
                          <a:cs typeface="Times New Roman" pitchFamily="18" charset="0"/>
                        </a:rPr>
                        <a:t>4.    </a:t>
                      </a:r>
                      <a:r>
                        <a:rPr lang="mn-MN" sz="1400" b="0" kern="1200" dirty="0">
                          <a:solidFill>
                            <a:schemeClr val="tx1"/>
                          </a:solidFill>
                          <a:effectLst/>
                          <a:latin typeface="+mn-lt"/>
                          <a:ea typeface="+mn-ea"/>
                          <a:cs typeface="Times New Roman" pitchFamily="18" charset="0"/>
                        </a:rPr>
                        <a:t>Ж төсөл</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ea typeface="Calibri" panose="020F0502020204030204" pitchFamily="34" charset="0"/>
                          <a:cs typeface="Times New Roman" pitchFamily="18" charset="0"/>
                        </a:rPr>
                        <a:t>45</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14364103"/>
                  </a:ext>
                </a:extLst>
              </a:tr>
              <a:tr h="213371">
                <a:tc>
                  <a:txBody>
                    <a:bodyPr/>
                    <a:lstStyle/>
                    <a:p>
                      <a:pPr algn="just">
                        <a:lnSpc>
                          <a:spcPct val="150000"/>
                        </a:lnSpc>
                        <a:spcAft>
                          <a:spcPts val="0"/>
                        </a:spcAft>
                      </a:pPr>
                      <a:r>
                        <a:rPr lang="mn-MN" sz="1400" b="0" dirty="0">
                          <a:solidFill>
                            <a:schemeClr val="tx1"/>
                          </a:solidFill>
                          <a:effectLst/>
                          <a:latin typeface="+mn-lt"/>
                          <a:cs typeface="Times New Roman" pitchFamily="18" charset="0"/>
                        </a:rPr>
                        <a:t>5.    </a:t>
                      </a:r>
                      <a:r>
                        <a:rPr lang="mn-MN" sz="1400" b="0" kern="1200" dirty="0">
                          <a:solidFill>
                            <a:schemeClr val="tx1"/>
                          </a:solidFill>
                          <a:effectLst/>
                          <a:latin typeface="+mn-lt"/>
                          <a:ea typeface="+mn-ea"/>
                          <a:cs typeface="Times New Roman" pitchFamily="18" charset="0"/>
                        </a:rPr>
                        <a:t>З төсөл </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mn-MN" sz="1400" b="0" dirty="0">
                          <a:solidFill>
                            <a:schemeClr val="tx1"/>
                          </a:solidFill>
                          <a:effectLst/>
                          <a:latin typeface="+mn-lt"/>
                          <a:ea typeface="Calibri" panose="020F0502020204030204" pitchFamily="34" charset="0"/>
                          <a:cs typeface="Times New Roman" pitchFamily="18" charset="0"/>
                        </a:rPr>
                        <a:t>61</a:t>
                      </a:r>
                      <a:endParaRPr lang="en-US" sz="1400" b="0" dirty="0">
                        <a:solidFill>
                          <a:schemeClr val="tx1"/>
                        </a:solidFill>
                        <a:effectLst/>
                        <a:latin typeface="+mn-lt"/>
                        <a:ea typeface="Calibri" panose="020F0502020204030204" pitchFamily="34" charset="0"/>
                        <a:cs typeface="Times New Roman" pitchFamily="18" charset="0"/>
                      </a:endParaRPr>
                    </a:p>
                  </a:txBody>
                  <a:tcPr marL="43989" marR="439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398138034"/>
                  </a:ext>
                </a:extLst>
              </a:tr>
            </a:tbl>
          </a:graphicData>
        </a:graphic>
      </p:graphicFrame>
      <p:sp>
        <p:nvSpPr>
          <p:cNvPr id="25" name="Rectangle 24">
            <a:extLst>
              <a:ext uri="{FF2B5EF4-FFF2-40B4-BE49-F238E27FC236}">
                <a16:creationId xmlns="" xmlns:a16="http://schemas.microsoft.com/office/drawing/2014/main" id="{12A35894-195B-4764-A3C6-D721135889CD}"/>
              </a:ext>
            </a:extLst>
          </p:cNvPr>
          <p:cNvSpPr/>
          <p:nvPr/>
        </p:nvSpPr>
        <p:spPr>
          <a:xfrm>
            <a:off x="3373961" y="2928940"/>
            <a:ext cx="5666310" cy="338554"/>
          </a:xfrm>
          <a:prstGeom prst="rect">
            <a:avLst/>
          </a:prstGeom>
          <a:solidFill>
            <a:srgbClr val="DF81D2"/>
          </a:solidFill>
        </p:spPr>
        <p:txBody>
          <a:bodyPr wrap="square">
            <a:spAutoFit/>
          </a:bodyPr>
          <a:lstStyle/>
          <a:p>
            <a:r>
              <a:rPr lang="mn-MN" sz="1600" b="1" dirty="0">
                <a:solidFill>
                  <a:prstClr val="black"/>
                </a:solidFill>
                <a:ea typeface="Calibri" panose="020F0502020204030204" pitchFamily="34" charset="0"/>
                <a:cs typeface="Times New Roman" pitchFamily="18" charset="0"/>
              </a:rPr>
              <a:t>Цахим хэлбэрээр санал авахад дараах саналууд </a:t>
            </a:r>
            <a:r>
              <a:rPr lang="mn-MN" sz="1600" b="1" dirty="0" smtClean="0">
                <a:solidFill>
                  <a:prstClr val="black"/>
                </a:solidFill>
                <a:ea typeface="Calibri" panose="020F0502020204030204" pitchFamily="34" charset="0"/>
                <a:cs typeface="Times New Roman" pitchFamily="18" charset="0"/>
              </a:rPr>
              <a:t>гарсан</a:t>
            </a:r>
            <a:endParaRPr lang="en-US" sz="1600" b="1" dirty="0">
              <a:solidFill>
                <a:prstClr val="black"/>
              </a:solidFill>
              <a:cs typeface="Times New Roman" pitchFamily="18" charset="0"/>
            </a:endParaRPr>
          </a:p>
        </p:txBody>
      </p:sp>
      <p:pic>
        <p:nvPicPr>
          <p:cNvPr id="26" name="Graphic 30" descr="Pencil">
            <a:extLst>
              <a:ext uri="{FF2B5EF4-FFF2-40B4-BE49-F238E27FC236}">
                <a16:creationId xmlns="" xmlns:a16="http://schemas.microsoft.com/office/drawing/2014/main" id="{A0272F99-9593-4F0B-8350-0C0E227720D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H="1">
            <a:off x="2664084" y="3351485"/>
            <a:ext cx="586519" cy="586519"/>
          </a:xfrm>
          <a:prstGeom prst="rect">
            <a:avLst/>
          </a:prstGeom>
        </p:spPr>
      </p:pic>
      <p:sp>
        <p:nvSpPr>
          <p:cNvPr id="16" name="Slide Number Placeholder 15"/>
          <p:cNvSpPr>
            <a:spLocks noGrp="1"/>
          </p:cNvSpPr>
          <p:nvPr>
            <p:ph type="sldNum" sz="quarter" idx="12"/>
          </p:nvPr>
        </p:nvSpPr>
        <p:spPr>
          <a:xfrm>
            <a:off x="6588224" y="4907714"/>
            <a:ext cx="2133600" cy="273844"/>
          </a:xfrm>
        </p:spPr>
        <p:txBody>
          <a:bodyPr/>
          <a:lstStyle/>
          <a:p>
            <a:fld id="{780641F6-076D-47B9-9A76-B8C8D327F380}" type="slidenum">
              <a:rPr lang="en-US" smtClean="0">
                <a:solidFill>
                  <a:schemeClr val="bg1"/>
                </a:solidFill>
              </a:rPr>
              <a:pPr/>
              <a:t>33</a:t>
            </a:fld>
            <a:endParaRPr lang="en-US" dirty="0">
              <a:solidFill>
                <a:schemeClr val="bg1"/>
              </a:solidFill>
            </a:endParaRPr>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00B050"/>
                </a:solidFill>
              </a:rPr>
              <a:t>ИРГЭДЭЭС АВСАН САНАЛЫГ НЭГТГЭХ</a:t>
            </a:r>
            <a:endParaRPr lang="en-US" sz="1800" b="1" dirty="0">
              <a:solidFill>
                <a:srgbClr val="00B050"/>
              </a:solidFill>
            </a:endParaRPr>
          </a:p>
        </p:txBody>
      </p:sp>
      <p:grpSp>
        <p:nvGrpSpPr>
          <p:cNvPr id="3" name="Group 7"/>
          <p:cNvGrpSpPr/>
          <p:nvPr/>
        </p:nvGrpSpPr>
        <p:grpSpPr>
          <a:xfrm>
            <a:off x="1" y="895350"/>
            <a:ext cx="9144000" cy="4248150"/>
            <a:chOff x="1" y="895350"/>
            <a:chExt cx="9144000" cy="424815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409950"/>
              <a:ext cx="91440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533400" y="895350"/>
              <a:ext cx="8001000" cy="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51188"/>
            <a:ext cx="1524000" cy="667962"/>
          </a:xfrm>
          <a:prstGeom prst="rect">
            <a:avLst/>
          </a:prstGeom>
        </p:spPr>
      </p:pic>
      <p:sp>
        <p:nvSpPr>
          <p:cNvPr id="27" name="Rectangle 26">
            <a:extLst>
              <a:ext uri="{FF2B5EF4-FFF2-40B4-BE49-F238E27FC236}">
                <a16:creationId xmlns="" xmlns:a16="http://schemas.microsoft.com/office/drawing/2014/main" id="{65F453F8-8D6A-4C69-9756-91001E3A885D}"/>
              </a:ext>
            </a:extLst>
          </p:cNvPr>
          <p:cNvSpPr/>
          <p:nvPr/>
        </p:nvSpPr>
        <p:spPr>
          <a:xfrm>
            <a:off x="428596" y="2786064"/>
            <a:ext cx="2643206" cy="1754326"/>
          </a:xfrm>
          <a:prstGeom prst="rect">
            <a:avLst/>
          </a:prstGeom>
        </p:spPr>
        <p:txBody>
          <a:bodyPr wrap="square">
            <a:spAutoFit/>
          </a:bodyPr>
          <a:lstStyle/>
          <a:p>
            <a:pPr algn="ctr"/>
            <a:r>
              <a:rPr lang="mn-MN" dirty="0">
                <a:solidFill>
                  <a:prstClr val="black"/>
                </a:solidFill>
                <a:cs typeface="Times New Roman" pitchFamily="18" charset="0"/>
              </a:rPr>
              <a:t>Багийн Засаг дарга хүлээн авсан төслийн саналуудыг хамгийн олон саналтайгаас эхлэн бага санал руу эрэмбэлнэ. </a:t>
            </a:r>
            <a:endParaRPr lang="en-US" dirty="0">
              <a:solidFill>
                <a:prstClr val="black"/>
              </a:solidFill>
              <a:cs typeface="Times New Roman" pitchFamily="18" charset="0"/>
            </a:endParaRPr>
          </a:p>
        </p:txBody>
      </p:sp>
      <p:pic>
        <p:nvPicPr>
          <p:cNvPr id="62466" name="Picture 2"/>
          <p:cNvPicPr>
            <a:picLocks noChangeAspect="1" noChangeArrowheads="1"/>
          </p:cNvPicPr>
          <p:nvPr/>
        </p:nvPicPr>
        <p:blipFill>
          <a:blip r:embed="rId4"/>
          <a:srcRect/>
          <a:stretch>
            <a:fillRect/>
          </a:stretch>
        </p:blipFill>
        <p:spPr bwMode="auto">
          <a:xfrm>
            <a:off x="3309956" y="928676"/>
            <a:ext cx="5762638" cy="3986949"/>
          </a:xfrm>
          <a:prstGeom prst="rect">
            <a:avLst/>
          </a:prstGeom>
          <a:noFill/>
          <a:ln w="9525">
            <a:noFill/>
            <a:miter lim="800000"/>
            <a:headEnd/>
            <a:tailEnd/>
          </a:ln>
          <a:effectLst/>
        </p:spPr>
      </p:pic>
      <p:sp>
        <p:nvSpPr>
          <p:cNvPr id="29" name="Text Box 2"/>
          <p:cNvSpPr txBox="1">
            <a:spLocks noChangeArrowheads="1"/>
          </p:cNvSpPr>
          <p:nvPr/>
        </p:nvSpPr>
        <p:spPr bwMode="auto">
          <a:xfrm>
            <a:off x="285720" y="928676"/>
            <a:ext cx="3071834" cy="6937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mn-MN" sz="1600" b="1" i="0" u="none" strike="noStrike" cap="none" normalizeH="0" baseline="0" dirty="0" smtClean="0">
                <a:ln>
                  <a:noFill/>
                </a:ln>
                <a:solidFill>
                  <a:srgbClr val="0070C0"/>
                </a:solidFill>
                <a:effectLst/>
                <a:latin typeface="Times New Roman" pitchFamily="18" charset="0"/>
                <a:cs typeface="Arial" pitchFamily="34" charset="0"/>
              </a:rPr>
              <a:t>Жишээ</a:t>
            </a:r>
            <a:r>
              <a:rPr kumimoji="0" lang="en-US" sz="1600" b="1" i="0" u="none" strike="noStrike" cap="none" normalizeH="0" baseline="0" dirty="0" smtClean="0">
                <a:ln>
                  <a:noFill/>
                </a:ln>
                <a:solidFill>
                  <a:srgbClr val="0070C0"/>
                </a:solidFill>
                <a:effectLst/>
                <a:latin typeface="Times New Roman" pitchFamily="18" charset="0"/>
                <a:cs typeface="Arial" pitchFamily="34" charset="0"/>
              </a:rPr>
              <a:t>: </a:t>
            </a:r>
            <a:r>
              <a:rPr kumimoji="0" lang="mn-MN" sz="1600" b="1" i="0" u="none" strike="noStrike" cap="none" normalizeH="0" baseline="0" dirty="0" smtClean="0">
                <a:ln>
                  <a:noFill/>
                </a:ln>
                <a:solidFill>
                  <a:srgbClr val="0070C0"/>
                </a:solidFill>
                <a:effectLst/>
                <a:latin typeface="Times New Roman" pitchFamily="18" charset="0"/>
                <a:cs typeface="Arial" pitchFamily="34" charset="0"/>
              </a:rPr>
              <a:t>А сумын 1 дүгээр баг.</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29"/>
          <p:cNvSpPr/>
          <p:nvPr/>
        </p:nvSpPr>
        <p:spPr>
          <a:xfrm>
            <a:off x="642910" y="1714494"/>
            <a:ext cx="2429319" cy="369332"/>
          </a:xfrm>
          <a:prstGeom prst="rect">
            <a:avLst/>
          </a:prstGeom>
        </p:spPr>
        <p:txBody>
          <a:bodyPr wrap="none">
            <a:spAutoFit/>
          </a:bodyPr>
          <a:lstStyle/>
          <a:p>
            <a:r>
              <a:rPr lang="mn-MN" b="1" dirty="0" smtClean="0">
                <a:solidFill>
                  <a:srgbClr val="FF0000"/>
                </a:solidFill>
                <a:latin typeface="Segoe UI Black" panose="020B0A02040204020203" pitchFamily="34" charset="0"/>
                <a:ea typeface="Segoe UI Black" panose="020B0A02040204020203" pitchFamily="34" charset="0"/>
                <a:cs typeface="Times New Roman" panose="02020603050405020304" pitchFamily="18" charset="0"/>
              </a:rPr>
              <a:t>“Нэгдсэн жагсаалт”</a:t>
            </a:r>
            <a:endParaRPr lang="en-US" dirty="0">
              <a:solidFill>
                <a:srgbClr val="FF0000"/>
              </a:solidFill>
              <a:latin typeface="Segoe UI Black" panose="020B0A02040204020203" pitchFamily="34" charset="0"/>
              <a:ea typeface="Segoe UI Black" panose="020B0A02040204020203" pitchFamily="34" charset="0"/>
              <a:cs typeface="Times New Roman" panose="02020603050405020304" pitchFamily="18" charset="0"/>
            </a:endParaRPr>
          </a:p>
        </p:txBody>
      </p:sp>
      <p:sp>
        <p:nvSpPr>
          <p:cNvPr id="11" name="Slide Number Placeholder 10"/>
          <p:cNvSpPr>
            <a:spLocks noGrp="1"/>
          </p:cNvSpPr>
          <p:nvPr>
            <p:ph type="sldNum" sz="quarter" idx="12"/>
          </p:nvPr>
        </p:nvSpPr>
        <p:spPr>
          <a:xfrm>
            <a:off x="6588224" y="4892641"/>
            <a:ext cx="2133600" cy="273844"/>
          </a:xfrm>
        </p:spPr>
        <p:txBody>
          <a:bodyPr/>
          <a:lstStyle/>
          <a:p>
            <a:fld id="{780641F6-076D-47B9-9A76-B8C8D327F380}" type="slidenum">
              <a:rPr lang="en-US" smtClean="0">
                <a:solidFill>
                  <a:schemeClr val="bg1"/>
                </a:solidFill>
              </a:rPr>
              <a:pPr/>
              <a:t>34</a:t>
            </a:fld>
            <a:endParaRPr lang="en-US" dirty="0">
              <a:solidFill>
                <a:schemeClr val="bg1"/>
              </a:solidFill>
            </a:endParaRPr>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00B050"/>
                </a:solidFill>
              </a:rPr>
              <a:t>УРЬДЧИЛСАН ЖАГСААЛТ БЭЛТГЭХ</a:t>
            </a:r>
            <a:endParaRPr lang="en-US" sz="1800" b="1" dirty="0">
              <a:solidFill>
                <a:srgbClr val="00B050"/>
              </a:solidFill>
            </a:endParaRPr>
          </a:p>
        </p:txBody>
      </p:sp>
      <p:sp>
        <p:nvSpPr>
          <p:cNvPr id="11" name="Rectangle 10"/>
          <p:cNvSpPr/>
          <p:nvPr/>
        </p:nvSpPr>
        <p:spPr>
          <a:xfrm>
            <a:off x="571472" y="928676"/>
            <a:ext cx="8001056" cy="912429"/>
          </a:xfrm>
          <a:prstGeom prst="rect">
            <a:avLst/>
          </a:prstGeom>
        </p:spPr>
        <p:txBody>
          <a:bodyPr wrap="square">
            <a:spAutoFit/>
          </a:bodyPr>
          <a:lstStyle/>
          <a:p>
            <a:pPr algn="just">
              <a:lnSpc>
                <a:spcPct val="114000"/>
              </a:lnSpc>
            </a:pPr>
            <a:r>
              <a:rPr lang="mn-MN" sz="1600" dirty="0" smtClean="0">
                <a:solidFill>
                  <a:prstClr val="black"/>
                </a:solidFill>
                <a:latin typeface="+mj-lt"/>
                <a:cs typeface="Times New Roman" pitchFamily="18" charset="0"/>
              </a:rPr>
              <a:t>Гурван аргаар авсан саналуудыг нэгтгэсний дараа Багийн ИНХ-аар хэлэлцэх урьдчилсан жагсаалтыг дараах Хүснэгтийн дагуу бэлтгэнэ. </a:t>
            </a:r>
            <a:r>
              <a:rPr lang="mn-MN" sz="1600" dirty="0" smtClean="0">
                <a:solidFill>
                  <a:srgbClr val="FF0000"/>
                </a:solidFill>
                <a:latin typeface="+mj-lt"/>
                <a:cs typeface="Times New Roman" pitchFamily="18" charset="0"/>
              </a:rPr>
              <a:t>Гэхдээ ОНХС-аас санхүүжүүлэхийг хориглосон чиг үүрэгт хамаарах төслийн саналыг хүснэгтэнд оруулахгүй. </a:t>
            </a:r>
            <a:endParaRPr lang="en-US" sz="1600" dirty="0">
              <a:solidFill>
                <a:srgbClr val="FF0000"/>
              </a:solidFill>
              <a:latin typeface="+mj-lt"/>
              <a:cs typeface="Times New Roman" pitchFamily="18" charset="0"/>
            </a:endParaRPr>
          </a:p>
        </p:txBody>
      </p:sp>
      <p:graphicFrame>
        <p:nvGraphicFramePr>
          <p:cNvPr id="13" name="Table 12"/>
          <p:cNvGraphicFramePr>
            <a:graphicFrameLocks noGrp="1"/>
          </p:cNvGraphicFramePr>
          <p:nvPr/>
        </p:nvGraphicFramePr>
        <p:xfrm>
          <a:off x="642910" y="1928808"/>
          <a:ext cx="7929617" cy="2901678"/>
        </p:xfrm>
        <a:graphic>
          <a:graphicData uri="http://schemas.openxmlformats.org/drawingml/2006/table">
            <a:tbl>
              <a:tblPr/>
              <a:tblGrid>
                <a:gridCol w="369228"/>
                <a:gridCol w="859579"/>
                <a:gridCol w="809762"/>
                <a:gridCol w="715991"/>
                <a:gridCol w="1131128"/>
                <a:gridCol w="1171177"/>
                <a:gridCol w="1054938"/>
                <a:gridCol w="879116"/>
                <a:gridCol w="938698"/>
              </a:tblGrid>
              <a:tr h="781037">
                <a:tc>
                  <a:txBody>
                    <a:bodyPr/>
                    <a:lstStyle/>
                    <a:p>
                      <a:pPr marL="0" marR="0" algn="ctr">
                        <a:lnSpc>
                          <a:spcPct val="115000"/>
                        </a:lnSpc>
                        <a:spcBef>
                          <a:spcPts val="0"/>
                        </a:spcBef>
                        <a:spcAft>
                          <a:spcPts val="0"/>
                        </a:spcAft>
                      </a:pPr>
                      <a:r>
                        <a:rPr lang="mn-MN" sz="1100" dirty="0">
                          <a:latin typeface="Times New Roman"/>
                          <a:ea typeface="Times New Roman"/>
                          <a:cs typeface="Times New Roman"/>
                        </a:rPr>
                        <a:t>№</a:t>
                      </a:r>
                      <a:endParaRPr lang="en-US" sz="1400" dirty="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00">
                          <a:latin typeface="Times New Roman"/>
                          <a:ea typeface="Times New Roman"/>
                          <a:cs typeface="Times New Roman"/>
                        </a:rPr>
                        <a:t>Төслийн санал</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00">
                          <a:latin typeface="Times New Roman"/>
                          <a:ea typeface="Times New Roman"/>
                          <a:cs typeface="Times New Roman"/>
                        </a:rPr>
                        <a:t>Санал өгсөн </a:t>
                      </a:r>
                      <a:br>
                        <a:rPr lang="mn-MN" sz="1000">
                          <a:latin typeface="Times New Roman"/>
                          <a:ea typeface="Times New Roman"/>
                          <a:cs typeface="Times New Roman"/>
                        </a:rPr>
                      </a:br>
                      <a:r>
                        <a:rPr lang="mn-MN" sz="1000">
                          <a:latin typeface="Times New Roman"/>
                          <a:ea typeface="Times New Roman"/>
                          <a:cs typeface="Times New Roman"/>
                        </a:rPr>
                        <a:t>хэлбэр</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00">
                          <a:latin typeface="Times New Roman"/>
                          <a:ea typeface="Times New Roman"/>
                          <a:cs typeface="Times New Roman"/>
                        </a:rPr>
                        <a:t>Саналын тоо</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00">
                          <a:latin typeface="Times New Roman"/>
                          <a:ea typeface="Times New Roman"/>
                          <a:cs typeface="Times New Roman"/>
                        </a:rPr>
                        <a:t>Иргэдийн саналын тоо </a:t>
                      </a:r>
                      <a:br>
                        <a:rPr lang="mn-MN" sz="1000">
                          <a:latin typeface="Times New Roman"/>
                          <a:ea typeface="Times New Roman"/>
                          <a:cs typeface="Times New Roman"/>
                        </a:rPr>
                      </a:br>
                      <a:r>
                        <a:rPr lang="mn-MN" sz="1000">
                          <a:latin typeface="Times New Roman"/>
                          <a:ea typeface="Times New Roman"/>
                          <a:cs typeface="Times New Roman"/>
                        </a:rPr>
                        <a:t>/багийн сонгуулийн насны иргэдийн тоонд харьцуулсан харьцаагаар/</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00">
                          <a:latin typeface="Times New Roman"/>
                          <a:ea typeface="Times New Roman"/>
                          <a:cs typeface="Times New Roman"/>
                        </a:rPr>
                        <a:t>Төслийн хэрэгцээ </a:t>
                      </a:r>
                      <a:br>
                        <a:rPr lang="mn-MN" sz="1000">
                          <a:latin typeface="Times New Roman"/>
                          <a:ea typeface="Times New Roman"/>
                          <a:cs typeface="Times New Roman"/>
                        </a:rPr>
                      </a:br>
                      <a:r>
                        <a:rPr lang="mn-MN" sz="1000">
                          <a:latin typeface="Times New Roman"/>
                          <a:ea typeface="Times New Roman"/>
                          <a:cs typeface="Times New Roman"/>
                        </a:rPr>
                        <a:t>шаардлага</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00">
                          <a:latin typeface="Times New Roman"/>
                          <a:ea typeface="Times New Roman"/>
                          <a:cs typeface="Times New Roman"/>
                        </a:rPr>
                        <a:t>Сумын  иргэдийн амьдралд хэрхэн нөлөөлөх</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00">
                          <a:latin typeface="Times New Roman"/>
                          <a:ea typeface="Times New Roman"/>
                          <a:cs typeface="Times New Roman"/>
                        </a:rPr>
                        <a:t>Үр өгөөжийг</a:t>
                      </a:r>
                      <a:br>
                        <a:rPr lang="mn-MN" sz="1000">
                          <a:latin typeface="Times New Roman"/>
                          <a:ea typeface="Times New Roman"/>
                          <a:cs typeface="Times New Roman"/>
                        </a:rPr>
                      </a:br>
                      <a:r>
                        <a:rPr lang="mn-MN" sz="1000">
                          <a:latin typeface="Times New Roman"/>
                          <a:ea typeface="Times New Roman"/>
                          <a:cs typeface="Times New Roman"/>
                        </a:rPr>
                        <a:t>хүртэгчдийн тоо</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00">
                          <a:latin typeface="Times New Roman"/>
                          <a:ea typeface="Times New Roman"/>
                          <a:cs typeface="Times New Roman"/>
                        </a:rPr>
                        <a:t>Урьдчилсан төсөв /мян.төг/</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r>
              <a:tr h="106859">
                <a:tc>
                  <a:txBody>
                    <a:bodyPr/>
                    <a:lstStyle/>
                    <a:p>
                      <a:pPr marL="0" marR="0" algn="ctr">
                        <a:lnSpc>
                          <a:spcPct val="115000"/>
                        </a:lnSpc>
                        <a:spcBef>
                          <a:spcPts val="0"/>
                        </a:spcBef>
                        <a:spcAft>
                          <a:spcPts val="0"/>
                        </a:spcAft>
                      </a:pPr>
                      <a:r>
                        <a:rPr lang="en-US" sz="1050">
                          <a:latin typeface="Times New Roman"/>
                          <a:ea typeface="Times New Roman"/>
                          <a:cs typeface="Times New Roman"/>
                        </a:rPr>
                        <a:t>1</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en-US" sz="1050">
                          <a:latin typeface="Times New Roman"/>
                          <a:ea typeface="Times New Roman"/>
                          <a:cs typeface="Times New Roman"/>
                        </a:rPr>
                        <a:t>2</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en-US" sz="1050">
                          <a:latin typeface="Times New Roman"/>
                          <a:ea typeface="Times New Roman"/>
                          <a:cs typeface="Times New Roman"/>
                        </a:rPr>
                        <a:t>3</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en-US" sz="1050">
                          <a:latin typeface="Times New Roman"/>
                          <a:ea typeface="Times New Roman"/>
                          <a:cs typeface="Times New Roman"/>
                        </a:rPr>
                        <a:t>4</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en-US" sz="1050">
                          <a:latin typeface="Times New Roman"/>
                          <a:ea typeface="Times New Roman"/>
                          <a:cs typeface="Times New Roman"/>
                        </a:rPr>
                        <a:t>5</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en-US" sz="1050">
                          <a:latin typeface="Times New Roman"/>
                          <a:ea typeface="Times New Roman"/>
                          <a:cs typeface="Times New Roman"/>
                        </a:rPr>
                        <a:t>6</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en-US" sz="1050">
                          <a:latin typeface="Times New Roman"/>
                          <a:ea typeface="Times New Roman"/>
                          <a:cs typeface="Times New Roman"/>
                        </a:rPr>
                        <a:t>7</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en-US" sz="1050">
                          <a:latin typeface="Times New Roman"/>
                          <a:ea typeface="Times New Roman"/>
                          <a:cs typeface="Times New Roman"/>
                        </a:rPr>
                        <a:t>8</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en-US" sz="1050">
                          <a:latin typeface="Times New Roman"/>
                          <a:ea typeface="Times New Roman"/>
                          <a:cs typeface="Times New Roman"/>
                        </a:rPr>
                        <a:t>9</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r>
              <a:tr h="1168630">
                <a:tc>
                  <a:txBody>
                    <a:bodyPr/>
                    <a:lstStyle/>
                    <a:p>
                      <a:pPr marL="0" marR="0" algn="just">
                        <a:lnSpc>
                          <a:spcPct val="115000"/>
                        </a:lnSpc>
                        <a:spcBef>
                          <a:spcPts val="0"/>
                        </a:spcBef>
                        <a:spcAft>
                          <a:spcPts val="0"/>
                        </a:spcAft>
                      </a:pPr>
                      <a:r>
                        <a:rPr lang="mn-MN" sz="1050">
                          <a:latin typeface="Times New Roman"/>
                          <a:ea typeface="Times New Roman"/>
                          <a:cs typeface="Times New Roman"/>
                        </a:rPr>
                        <a:t>1</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50">
                          <a:latin typeface="Times New Roman"/>
                          <a:ea typeface="Times New Roman"/>
                          <a:cs typeface="Times New Roman"/>
                        </a:rPr>
                        <a:t>Хогийн цэгийн байршлыг өөрчлөх</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50">
                          <a:latin typeface="Times New Roman"/>
                          <a:ea typeface="Times New Roman"/>
                          <a:cs typeface="Times New Roman"/>
                        </a:rPr>
                        <a:t>санал асуулгын хуудас</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50">
                          <a:latin typeface="Times New Roman"/>
                          <a:ea typeface="Times New Roman"/>
                          <a:cs typeface="Times New Roman"/>
                        </a:rPr>
                        <a:t>89</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50">
                          <a:latin typeface="Times New Roman"/>
                          <a:ea typeface="Times New Roman"/>
                          <a:cs typeface="Times New Roman"/>
                        </a:rPr>
                        <a:t>25%</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50" dirty="0">
                          <a:latin typeface="Times New Roman"/>
                          <a:ea typeface="Times New Roman"/>
                          <a:cs typeface="Times New Roman"/>
                        </a:rPr>
                        <a:t>Хогийн цэг нь төв сууринд ойрхон, байгаль орчин болон иргэдийн эрүүл мэндэд сөргөөр нөлөөлж байна.</a:t>
                      </a:r>
                      <a:endParaRPr lang="en-US" sz="1400" dirty="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50">
                          <a:latin typeface="Times New Roman"/>
                          <a:ea typeface="Times New Roman"/>
                          <a:cs typeface="Times New Roman"/>
                        </a:rPr>
                        <a:t>Иргэдийн эрүүл мэндийг хамгаалах, халдварт өвчнөөс сэргийлэх</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r>
                        <a:rPr lang="mn-MN" sz="1050">
                          <a:latin typeface="Times New Roman"/>
                          <a:ea typeface="Times New Roman"/>
                          <a:cs typeface="Times New Roman"/>
                        </a:rPr>
                        <a:t>500</a:t>
                      </a:r>
                      <a:endParaRPr lang="en-US" sz="140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c>
                  <a:txBody>
                    <a:bodyPr/>
                    <a:lstStyle/>
                    <a:p>
                      <a:pPr marL="0" marR="0" algn="ctr">
                        <a:lnSpc>
                          <a:spcPct val="115000"/>
                        </a:lnSpc>
                        <a:spcBef>
                          <a:spcPts val="0"/>
                        </a:spcBef>
                        <a:spcAft>
                          <a:spcPts val="0"/>
                        </a:spcAft>
                      </a:pPr>
                      <a:endParaRPr lang="en-US" sz="1400" dirty="0">
                        <a:latin typeface="Calibri"/>
                        <a:ea typeface="Times New Roman"/>
                        <a:cs typeface="Times New Roman"/>
                      </a:endParaRPr>
                    </a:p>
                  </a:txBody>
                  <a:tcPr marL="65790" marR="65790" marT="9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FDFDF"/>
                      </a:bgClr>
                    </a:pattFill>
                  </a:tcPr>
                </a:tc>
              </a:tr>
            </a:tbl>
          </a:graphicData>
        </a:graphic>
      </p:graphicFrame>
      <p:sp>
        <p:nvSpPr>
          <p:cNvPr id="9" name="Slide Number Placeholder 8"/>
          <p:cNvSpPr>
            <a:spLocks noGrp="1"/>
          </p:cNvSpPr>
          <p:nvPr>
            <p:ph type="sldNum" sz="quarter" idx="12"/>
          </p:nvPr>
        </p:nvSpPr>
        <p:spPr>
          <a:xfrm>
            <a:off x="6588224" y="4906729"/>
            <a:ext cx="2133600" cy="273844"/>
          </a:xfrm>
        </p:spPr>
        <p:txBody>
          <a:bodyPr/>
          <a:lstStyle/>
          <a:p>
            <a:fld id="{780641F6-076D-47B9-9A76-B8C8D327F380}" type="slidenum">
              <a:rPr lang="en-US" smtClean="0">
                <a:solidFill>
                  <a:schemeClr val="bg1"/>
                </a:solidFill>
              </a:rPr>
              <a:pPr/>
              <a:t>35</a:t>
            </a:fld>
            <a:endParaRPr lang="en-US" dirty="0">
              <a:solidFill>
                <a:schemeClr val="bg1"/>
              </a:solidFill>
            </a:endParaRPr>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00B050"/>
                </a:solidFill>
              </a:rPr>
              <a:t>УРЬДЧИЛСАН ЖАГСААЛТ БЭЛТГЭХ</a:t>
            </a:r>
            <a:endParaRPr lang="en-US" sz="1800" b="1" dirty="0">
              <a:solidFill>
                <a:srgbClr val="00B050"/>
              </a:solidFill>
            </a:endParaRPr>
          </a:p>
        </p:txBody>
      </p:sp>
      <p:sp>
        <p:nvSpPr>
          <p:cNvPr id="68612" name="Rectangle 4"/>
          <p:cNvSpPr>
            <a:spLocks noChangeArrowheads="1"/>
          </p:cNvSpPr>
          <p:nvPr/>
        </p:nvSpPr>
        <p:spPr bwMode="auto">
          <a:xfrm>
            <a:off x="428596" y="1000114"/>
            <a:ext cx="8501122" cy="320087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tabLst/>
            </a:pPr>
            <a:r>
              <a:rPr kumimoji="0" lang="mn-MN" altLang="zh-CN" sz="1600" b="1" i="0" u="none" strike="noStrike" cap="none" normalizeH="0" baseline="0" dirty="0" smtClean="0">
                <a:ln>
                  <a:noFill/>
                </a:ln>
                <a:solidFill>
                  <a:schemeClr val="tx1"/>
                </a:solidFill>
                <a:effectLst/>
                <a:ea typeface="Times New Roman" pitchFamily="18" charset="0"/>
                <a:cs typeface="Times New Roman" pitchFamily="18" charset="0"/>
              </a:rPr>
              <a:t>ХҮСНЭГТИЙН</a:t>
            </a:r>
            <a:r>
              <a:rPr kumimoji="0" lang="mn-MN" altLang="zh-CN" sz="1600" b="1" i="0" u="none" strike="noStrike" cap="none" normalizeH="0" dirty="0" smtClean="0">
                <a:ln>
                  <a:noFill/>
                </a:ln>
                <a:solidFill>
                  <a:schemeClr val="tx1"/>
                </a:solidFill>
                <a:effectLst/>
                <a:ea typeface="Times New Roman" pitchFamily="18" charset="0"/>
                <a:cs typeface="Times New Roman" pitchFamily="18" charset="0"/>
              </a:rPr>
              <a:t> ТАЙЛБАР</a:t>
            </a:r>
            <a:r>
              <a:rPr kumimoji="0" lang="en-US" altLang="zh-CN" sz="1600" b="1" i="0" u="none" strike="noStrike" cap="none" normalizeH="0" dirty="0" smtClean="0">
                <a:ln>
                  <a:noFill/>
                </a:ln>
                <a:solidFill>
                  <a:schemeClr val="tx1"/>
                </a:solidFill>
                <a:effectLst/>
                <a:ea typeface="Times New Roman" pitchFamily="18" charset="0"/>
                <a:cs typeface="Times New Roman" pitchFamily="18" charset="0"/>
              </a:rPr>
              <a:t>:</a:t>
            </a:r>
            <a:endParaRPr kumimoji="0" lang="mn-MN" altLang="zh-CN" sz="1600" b="1" i="0" u="none" strike="noStrike" cap="none" normalizeH="0" baseline="0" dirty="0" smtClean="0">
              <a:ln>
                <a:noFill/>
              </a:ln>
              <a:solidFill>
                <a:schemeClr val="tx1"/>
              </a:solidFill>
              <a:effectLst/>
              <a:ea typeface="Times New Roman" pitchFamily="18" charset="0"/>
              <a:cs typeface="Times New Roman" pitchFamily="18" charset="0"/>
            </a:endParaRPr>
          </a:p>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mn-MN" altLang="zh-CN" sz="1600" b="1" i="0" u="none" strike="noStrike" cap="none" normalizeH="0" baseline="0" dirty="0" smtClean="0">
                <a:ln>
                  <a:noFill/>
                </a:ln>
                <a:solidFill>
                  <a:schemeClr val="tx1"/>
                </a:solidFill>
                <a:effectLst/>
                <a:ea typeface="Times New Roman" pitchFamily="18" charset="0"/>
                <a:cs typeface="Times New Roman" pitchFamily="18" charset="0"/>
              </a:rPr>
              <a:t>Төслийн санал </a:t>
            </a:r>
            <a:r>
              <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mn-MN" altLang="zh-CN" sz="1600" b="0" i="0" u="none" strike="noStrike" cap="none" normalizeH="0" baseline="0" dirty="0" smtClean="0">
                <a:ln>
                  <a:noFill/>
                </a:ln>
                <a:solidFill>
                  <a:schemeClr val="tx1"/>
                </a:solidFill>
                <a:effectLst/>
                <a:ea typeface="Times New Roman" pitchFamily="18" charset="0"/>
                <a:cs typeface="Times New Roman" pitchFamily="18" charset="0"/>
              </a:rPr>
              <a:t>2</a:t>
            </a:r>
            <a:r>
              <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mn-MN" altLang="zh-CN" sz="1600" b="0" i="0" u="none" strike="noStrike" cap="none" normalizeH="0" baseline="0" dirty="0" smtClean="0">
                <a:ln>
                  <a:noFill/>
                </a:ln>
                <a:solidFill>
                  <a:schemeClr val="tx1"/>
                </a:solidFill>
                <a:effectLst/>
                <a:ea typeface="Times New Roman" pitchFamily="18" charset="0"/>
                <a:cs typeface="Times New Roman" pitchFamily="18" charset="0"/>
              </a:rPr>
              <a:t>р багана</a:t>
            </a:r>
            <a:r>
              <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en-US" altLang="zh-CN" sz="16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mn-MN" altLang="zh-CN" sz="1600" b="0" i="0" u="none" strike="noStrike" cap="none" normalizeH="0" baseline="0" dirty="0" smtClean="0">
                <a:ln>
                  <a:noFill/>
                </a:ln>
                <a:solidFill>
                  <a:schemeClr val="tx1"/>
                </a:solidFill>
                <a:effectLst/>
                <a:ea typeface="Times New Roman" pitchFamily="18" charset="0"/>
                <a:cs typeface="Times New Roman" pitchFamily="18" charset="0"/>
              </a:rPr>
              <a:t>– Нэгдсэн жагсаалтад саналын тоогоор эрэмбэлэгдсэн төслүүдийн нэрийг дээрээс нь доош жагсааж бичнэ. </a:t>
            </a:r>
          </a:p>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mn-MN" altLang="zh-CN" sz="1600" b="1" i="0" u="none" strike="noStrike" cap="none" normalizeH="0" baseline="0" dirty="0" smtClean="0">
                <a:ln>
                  <a:noFill/>
                </a:ln>
                <a:solidFill>
                  <a:schemeClr val="tx1"/>
                </a:solidFill>
                <a:effectLst/>
                <a:ea typeface="Times New Roman" pitchFamily="18" charset="0"/>
                <a:cs typeface="Times New Roman" pitchFamily="18" charset="0"/>
              </a:rPr>
              <a:t>Санал өгсөн хэлбэр </a:t>
            </a:r>
            <a:r>
              <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mn-MN" altLang="zh-CN" sz="1600" b="0" i="0" u="none" strike="noStrike" cap="none" normalizeH="0" baseline="0" dirty="0" smtClean="0">
                <a:ln>
                  <a:noFill/>
                </a:ln>
                <a:solidFill>
                  <a:schemeClr val="tx1"/>
                </a:solidFill>
                <a:effectLst/>
                <a:ea typeface="Times New Roman" pitchFamily="18" charset="0"/>
                <a:cs typeface="Times New Roman" pitchFamily="18" charset="0"/>
              </a:rPr>
              <a:t>3</a:t>
            </a:r>
            <a:r>
              <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mn-MN" altLang="zh-CN" sz="1600" b="0" i="0" u="none" strike="noStrike" cap="none" normalizeH="0" baseline="0" dirty="0" smtClean="0">
                <a:ln>
                  <a:noFill/>
                </a:ln>
                <a:solidFill>
                  <a:schemeClr val="tx1"/>
                </a:solidFill>
                <a:effectLst/>
                <a:ea typeface="Times New Roman" pitchFamily="18" charset="0"/>
                <a:cs typeface="Times New Roman" pitchFamily="18" charset="0"/>
              </a:rPr>
              <a:t>р багана</a:t>
            </a:r>
            <a:r>
              <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mn-MN" altLang="zh-CN" sz="1600" b="0" i="0" u="none" strike="noStrike" cap="none" normalizeH="0" baseline="0" dirty="0" smtClean="0">
                <a:ln>
                  <a:noFill/>
                </a:ln>
                <a:solidFill>
                  <a:schemeClr val="tx1"/>
                </a:solidFill>
                <a:effectLst/>
                <a:ea typeface="Times New Roman" pitchFamily="18" charset="0"/>
                <a:cs typeface="Times New Roman" pitchFamily="18" charset="0"/>
              </a:rPr>
              <a:t> – Иргэдээс саналыг ямар хэлбэрээр авсанаа тодорхойлж бичнэ.</a:t>
            </a:r>
          </a:p>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mn-MN" altLang="zh-CN" sz="1600" b="1" i="0" u="none" strike="noStrike" cap="none" normalizeH="0" baseline="0" dirty="0" smtClean="0">
                <a:ln>
                  <a:noFill/>
                </a:ln>
                <a:solidFill>
                  <a:schemeClr val="tx1"/>
                </a:solidFill>
                <a:effectLst/>
                <a:ea typeface="Times New Roman" pitchFamily="18" charset="0"/>
                <a:cs typeface="Times New Roman" pitchFamily="18" charset="0"/>
              </a:rPr>
              <a:t>Саналын тоо </a:t>
            </a:r>
            <a:r>
              <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mn-MN" altLang="zh-CN" sz="1600" b="0" i="0" u="none" strike="noStrike" cap="none" normalizeH="0" baseline="0" dirty="0" smtClean="0">
                <a:ln>
                  <a:noFill/>
                </a:ln>
                <a:solidFill>
                  <a:schemeClr val="tx1"/>
                </a:solidFill>
                <a:effectLst/>
                <a:ea typeface="Times New Roman" pitchFamily="18" charset="0"/>
                <a:cs typeface="Times New Roman" pitchFamily="18" charset="0"/>
              </a:rPr>
              <a:t>4</a:t>
            </a:r>
            <a:r>
              <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mn-MN" altLang="zh-CN" sz="1600" b="0" i="0" u="none" strike="noStrike" cap="none" normalizeH="0" baseline="0" dirty="0" smtClean="0">
                <a:ln>
                  <a:noFill/>
                </a:ln>
                <a:solidFill>
                  <a:schemeClr val="tx1"/>
                </a:solidFill>
                <a:effectLst/>
                <a:ea typeface="Times New Roman" pitchFamily="18" charset="0"/>
                <a:cs typeface="Times New Roman" pitchFamily="18" charset="0"/>
              </a:rPr>
              <a:t>р багана</a:t>
            </a:r>
            <a:r>
              <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rPr>
              <a:t>)</a:t>
            </a:r>
            <a:r>
              <a:rPr kumimoji="0" lang="mn-MN" altLang="zh-CN" sz="1600" b="0" i="0" u="none" strike="noStrike" cap="none" normalizeH="0" baseline="0" dirty="0" smtClean="0">
                <a:ln>
                  <a:noFill/>
                </a:ln>
                <a:solidFill>
                  <a:schemeClr val="tx1"/>
                </a:solidFill>
                <a:effectLst/>
                <a:ea typeface="Times New Roman" pitchFamily="18" charset="0"/>
                <a:cs typeface="Times New Roman" pitchFamily="18" charset="0"/>
              </a:rPr>
              <a:t> – Тухайн төсөл нь хэдэн хүний санал авсаныг тоогоор илэрхийлэн бичнэ.</a:t>
            </a:r>
            <a:endParaRPr kumimoji="0" lang="en-US" altLang="zh-CN" sz="1600" b="0" i="0" u="none" strike="noStrike" cap="none" normalizeH="0" baseline="0" dirty="0" smtClean="0">
              <a:ln>
                <a:noFill/>
              </a:ln>
              <a:solidFill>
                <a:schemeClr val="tx1"/>
              </a:solidFill>
              <a:effectLst/>
              <a:ea typeface="Times New Roman" pitchFamily="18" charset="0"/>
              <a:cs typeface="Times New Roman" pitchFamily="18" charset="0"/>
            </a:endParaRPr>
          </a:p>
          <a:p>
            <a:pPr marL="342900" lvl="0" indent="-342900" algn="just">
              <a:buFont typeface="Wingdings" pitchFamily="2" charset="2"/>
              <a:buChar char="ü"/>
            </a:pPr>
            <a:r>
              <a:rPr lang="mn-MN" sz="1600" b="1" dirty="0" smtClean="0">
                <a:cs typeface="Times New Roman" pitchFamily="18" charset="0"/>
              </a:rPr>
              <a:t>Иргэдийн саналын тоо </a:t>
            </a:r>
            <a:r>
              <a:rPr lang="en-US" sz="1600" dirty="0" smtClean="0">
                <a:cs typeface="Times New Roman" pitchFamily="18" charset="0"/>
              </a:rPr>
              <a:t>(</a:t>
            </a:r>
            <a:r>
              <a:rPr lang="mn-MN" sz="1600" dirty="0" smtClean="0">
                <a:cs typeface="Times New Roman" pitchFamily="18" charset="0"/>
              </a:rPr>
              <a:t>5</a:t>
            </a:r>
            <a:r>
              <a:rPr lang="en-US" sz="1600" dirty="0" smtClean="0">
                <a:cs typeface="Times New Roman" pitchFamily="18" charset="0"/>
              </a:rPr>
              <a:t>-</a:t>
            </a:r>
            <a:r>
              <a:rPr lang="mn-MN" sz="1600" dirty="0" smtClean="0">
                <a:cs typeface="Times New Roman" pitchFamily="18" charset="0"/>
              </a:rPr>
              <a:t>р багана</a:t>
            </a:r>
            <a:r>
              <a:rPr lang="en-US" sz="1600" dirty="0" smtClean="0">
                <a:cs typeface="Times New Roman" pitchFamily="18" charset="0"/>
              </a:rPr>
              <a:t>) </a:t>
            </a:r>
            <a:r>
              <a:rPr lang="mn-MN" sz="1600" dirty="0" smtClean="0">
                <a:cs typeface="Times New Roman" pitchFamily="18" charset="0"/>
              </a:rPr>
              <a:t>– Тухайн төсөлд өгсөн иргэдийн саналын тоог багийн сонгуулийн насны нийт иргэдийн тоонд харьцуулсан харьцааг хувиар илэрхийлэн бичнэ. </a:t>
            </a:r>
            <a:endParaRPr lang="en-US" sz="1600" dirty="0" smtClean="0">
              <a:cs typeface="Times New Roman" pitchFamily="18" charset="0"/>
            </a:endParaRPr>
          </a:p>
          <a:p>
            <a:pPr marL="800100" lvl="1" indent="-342900" algn="just">
              <a:buFont typeface="Wingdings" pitchFamily="2" charset="2"/>
              <a:buChar char="§"/>
            </a:pPr>
            <a:r>
              <a:rPr lang="mn-MN" sz="1600" dirty="0" smtClean="0">
                <a:cs typeface="Times New Roman" pitchFamily="18" charset="0"/>
              </a:rPr>
              <a:t>Жишээлбэл, “Хогийн цэгийн байршлыг өөрчлөх” үйл ажиллагааг дэмжиж нийт 89 иргэн санал өгсөн гэж үзье. </a:t>
            </a:r>
            <a:endParaRPr lang="en-US" sz="1600" dirty="0" smtClean="0">
              <a:cs typeface="Times New Roman" pitchFamily="18" charset="0"/>
            </a:endParaRPr>
          </a:p>
          <a:p>
            <a:pPr marL="800100" lvl="1" indent="-342900" algn="just">
              <a:buFont typeface="Wingdings" pitchFamily="2" charset="2"/>
              <a:buChar char="§"/>
            </a:pPr>
            <a:r>
              <a:rPr lang="mn-MN" sz="1600" dirty="0" smtClean="0">
                <a:cs typeface="Times New Roman" pitchFamily="18" charset="0"/>
              </a:rPr>
              <a:t>Харин тухайн багийн сонгуулийн насны нийт иргэдийн тоо 356 хүн байв. </a:t>
            </a:r>
            <a:endParaRPr lang="en-US" sz="1600" dirty="0" smtClean="0">
              <a:cs typeface="Times New Roman" pitchFamily="18" charset="0"/>
            </a:endParaRPr>
          </a:p>
          <a:p>
            <a:pPr marL="800100" lvl="1" indent="-342900" algn="just">
              <a:buFont typeface="Wingdings" pitchFamily="2" charset="2"/>
              <a:buChar char="§"/>
            </a:pPr>
            <a:r>
              <a:rPr lang="mn-MN" sz="1600" dirty="0" smtClean="0">
                <a:cs typeface="Times New Roman" pitchFamily="18" charset="0"/>
              </a:rPr>
              <a:t>Иймд иргэдийн саналын тоог хувиар илэрхийлэхдээ дараах томъёог ашиглана.</a:t>
            </a:r>
            <a:r>
              <a:rPr lang="mn-MN" sz="1600" b="1" dirty="0" smtClean="0">
                <a:cs typeface="Times New Roman" pitchFamily="18" charset="0"/>
              </a:rPr>
              <a:t> </a:t>
            </a:r>
            <a:endParaRPr kumimoji="0" lang="en-US" altLang="zh-CN" sz="1600" b="0" i="0" u="none" strike="noStrike" cap="none" normalizeH="0" baseline="0" dirty="0" smtClean="0">
              <a:ln>
                <a:noFill/>
              </a:ln>
              <a:solidFill>
                <a:schemeClr val="tx1"/>
              </a:solidFill>
              <a:effectLst/>
              <a:cs typeface="Arial" pitchFamily="34" charset="0"/>
            </a:endParaRPr>
          </a:p>
        </p:txBody>
      </p:sp>
      <p:pic>
        <p:nvPicPr>
          <p:cNvPr id="14" name="Picture 2"/>
          <p:cNvPicPr>
            <a:picLocks noChangeAspect="1" noChangeArrowheads="1"/>
          </p:cNvPicPr>
          <p:nvPr/>
        </p:nvPicPr>
        <p:blipFill>
          <a:blip r:embed="rId2"/>
          <a:srcRect/>
          <a:stretch>
            <a:fillRect/>
          </a:stretch>
        </p:blipFill>
        <p:spPr bwMode="auto">
          <a:xfrm>
            <a:off x="2714612" y="4214824"/>
            <a:ext cx="4191000" cy="609600"/>
          </a:xfrm>
          <a:prstGeom prst="rect">
            <a:avLst/>
          </a:prstGeom>
          <a:noFill/>
          <a:ln w="9525">
            <a:noFill/>
            <a:miter lim="800000"/>
            <a:headEnd/>
            <a:tailEnd/>
          </a:ln>
          <a:effectLst/>
        </p:spPr>
      </p:pic>
      <p:sp>
        <p:nvSpPr>
          <p:cNvPr id="9" name="Slide Number Placeholder 8"/>
          <p:cNvSpPr>
            <a:spLocks noGrp="1"/>
          </p:cNvSpPr>
          <p:nvPr>
            <p:ph type="sldNum" sz="quarter" idx="12"/>
          </p:nvPr>
        </p:nvSpPr>
        <p:spPr>
          <a:xfrm>
            <a:off x="6588224" y="4890194"/>
            <a:ext cx="2133600" cy="273844"/>
          </a:xfrm>
        </p:spPr>
        <p:txBody>
          <a:bodyPr/>
          <a:lstStyle/>
          <a:p>
            <a:fld id="{780641F6-076D-47B9-9A76-B8C8D327F380}" type="slidenum">
              <a:rPr lang="en-US" smtClean="0">
                <a:solidFill>
                  <a:schemeClr val="bg1"/>
                </a:solidFill>
              </a:rPr>
              <a:pPr/>
              <a:t>36</a:t>
            </a:fld>
            <a:endParaRPr lang="en-US" dirty="0">
              <a:solidFill>
                <a:schemeClr val="bg1"/>
              </a:solidFill>
            </a:endParaRPr>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mn-MN" sz="1800" b="1" dirty="0" smtClean="0">
                <a:solidFill>
                  <a:schemeClr val="tx2"/>
                </a:solidFill>
              </a:rPr>
              <a:t>2. Иргэдийн саналыг авах үе шат</a:t>
            </a:r>
            <a:r>
              <a:rPr lang="en-US" sz="1800" b="1" dirty="0" smtClean="0">
                <a:solidFill>
                  <a:schemeClr val="tx2"/>
                </a:solidFill>
              </a:rPr>
              <a:t>: </a:t>
            </a:r>
            <a:r>
              <a:rPr lang="mn-MN" sz="1800" b="1" dirty="0" smtClean="0">
                <a:solidFill>
                  <a:schemeClr val="tx2"/>
                </a:solidFill>
              </a:rPr>
              <a:t/>
            </a:r>
            <a:br>
              <a:rPr lang="mn-MN" sz="1800" b="1" dirty="0" smtClean="0">
                <a:solidFill>
                  <a:schemeClr val="tx2"/>
                </a:solidFill>
              </a:rPr>
            </a:br>
            <a:r>
              <a:rPr lang="mn-MN" sz="1800" b="1" dirty="0" smtClean="0">
                <a:solidFill>
                  <a:srgbClr val="00B050"/>
                </a:solidFill>
              </a:rPr>
              <a:t>УРЬДЧИЛСАН ЖАГСААЛТ БЭЛТГЭХ</a:t>
            </a:r>
            <a:endParaRPr lang="en-US" sz="1800" b="1" dirty="0">
              <a:solidFill>
                <a:srgbClr val="00B050"/>
              </a:solidFill>
            </a:endParaRPr>
          </a:p>
        </p:txBody>
      </p:sp>
      <p:sp>
        <p:nvSpPr>
          <p:cNvPr id="68612" name="Rectangle 4"/>
          <p:cNvSpPr>
            <a:spLocks noChangeArrowheads="1"/>
          </p:cNvSpPr>
          <p:nvPr/>
        </p:nvSpPr>
        <p:spPr bwMode="auto">
          <a:xfrm>
            <a:off x="428596" y="1071552"/>
            <a:ext cx="8215370" cy="320087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tabLst/>
            </a:pPr>
            <a:r>
              <a:rPr kumimoji="0" lang="mn-MN" altLang="zh-CN" sz="1600" b="1" i="0" u="none" strike="noStrike" cap="none" normalizeH="0" baseline="0" dirty="0" smtClean="0">
                <a:ln>
                  <a:noFill/>
                </a:ln>
                <a:solidFill>
                  <a:schemeClr val="tx1"/>
                </a:solidFill>
                <a:effectLst/>
                <a:ea typeface="Times New Roman" pitchFamily="18" charset="0"/>
                <a:cs typeface="Times New Roman" pitchFamily="18" charset="0"/>
              </a:rPr>
              <a:t>ХҮСНЭГТИЙН</a:t>
            </a:r>
            <a:r>
              <a:rPr kumimoji="0" lang="mn-MN" altLang="zh-CN" sz="1600" b="1" i="0" u="none" strike="noStrike" cap="none" normalizeH="0" dirty="0" smtClean="0">
                <a:ln>
                  <a:noFill/>
                </a:ln>
                <a:solidFill>
                  <a:schemeClr val="tx1"/>
                </a:solidFill>
                <a:effectLst/>
                <a:ea typeface="Times New Roman" pitchFamily="18" charset="0"/>
                <a:cs typeface="Times New Roman" pitchFamily="18" charset="0"/>
              </a:rPr>
              <a:t> ТАЙЛБАР</a:t>
            </a:r>
            <a:r>
              <a:rPr kumimoji="0" lang="en-US" altLang="zh-CN" sz="1600" b="1" i="0" u="none" strike="noStrike" cap="none" normalizeH="0" dirty="0" smtClean="0">
                <a:ln>
                  <a:noFill/>
                </a:ln>
                <a:solidFill>
                  <a:schemeClr val="tx1"/>
                </a:solidFill>
                <a:effectLst/>
                <a:ea typeface="Times New Roman" pitchFamily="18" charset="0"/>
                <a:cs typeface="Times New Roman" pitchFamily="18" charset="0"/>
              </a:rPr>
              <a:t>:</a:t>
            </a:r>
            <a:endParaRPr kumimoji="0" lang="mn-MN" altLang="zh-CN" sz="1600" b="1" i="0" u="none" strike="noStrike" cap="none" normalizeH="0" baseline="0" dirty="0" smtClean="0">
              <a:ln>
                <a:noFill/>
              </a:ln>
              <a:solidFill>
                <a:schemeClr val="tx1"/>
              </a:solidFill>
              <a:effectLst/>
              <a:ea typeface="Times New Roman" pitchFamily="18" charset="0"/>
              <a:cs typeface="Times New Roman" pitchFamily="18" charset="0"/>
            </a:endParaRPr>
          </a:p>
          <a:p>
            <a:pPr marL="342900" indent="-342900" algn="just">
              <a:buFont typeface="Wingdings" pitchFamily="2" charset="2"/>
              <a:buChar char="ü"/>
            </a:pPr>
            <a:r>
              <a:rPr lang="mn-MN" sz="1600" b="1" dirty="0" smtClean="0">
                <a:cs typeface="Times New Roman" pitchFamily="18" charset="0"/>
              </a:rPr>
              <a:t>Төслийн хэрэгцээ шаардлага</a:t>
            </a:r>
            <a:r>
              <a:rPr lang="mn-MN" sz="1600" dirty="0" smtClean="0">
                <a:cs typeface="Times New Roman" pitchFamily="18" charset="0"/>
              </a:rPr>
              <a:t> </a:t>
            </a:r>
            <a:r>
              <a:rPr lang="en-US" sz="1600" dirty="0" smtClean="0">
                <a:cs typeface="Times New Roman" pitchFamily="18" charset="0"/>
              </a:rPr>
              <a:t>(</a:t>
            </a:r>
            <a:r>
              <a:rPr lang="mn-MN" sz="1600" dirty="0" smtClean="0">
                <a:cs typeface="Times New Roman" pitchFamily="18" charset="0"/>
              </a:rPr>
              <a:t>6</a:t>
            </a:r>
            <a:r>
              <a:rPr lang="en-US" sz="1600" dirty="0" smtClean="0">
                <a:cs typeface="Times New Roman" pitchFamily="18" charset="0"/>
              </a:rPr>
              <a:t>-</a:t>
            </a:r>
            <a:r>
              <a:rPr lang="mn-MN" sz="1600" dirty="0" smtClean="0">
                <a:cs typeface="Times New Roman" pitchFamily="18" charset="0"/>
              </a:rPr>
              <a:t>р багана</a:t>
            </a:r>
            <a:r>
              <a:rPr lang="en-US" sz="1600" dirty="0" smtClean="0">
                <a:cs typeface="Times New Roman" pitchFamily="18" charset="0"/>
              </a:rPr>
              <a:t>) </a:t>
            </a:r>
            <a:r>
              <a:rPr lang="mn-MN" sz="1600" dirty="0" smtClean="0">
                <a:cs typeface="Times New Roman" pitchFamily="18" charset="0"/>
              </a:rPr>
              <a:t>– Тухайн төслийг зайлшгүй хэрэгжүүлэх хэрэгцээ, шаардлага болон түүний үндэслэл, шалтгааныг тодорхой, товч дурдана. </a:t>
            </a:r>
            <a:endParaRPr lang="en-US" sz="1600" dirty="0" smtClean="0">
              <a:cs typeface="Times New Roman" pitchFamily="18" charset="0"/>
            </a:endParaRPr>
          </a:p>
          <a:p>
            <a:pPr marL="342900" lvl="0" indent="-342900" algn="just">
              <a:buFont typeface="Wingdings" pitchFamily="2" charset="2"/>
              <a:buChar char="ü"/>
            </a:pPr>
            <a:r>
              <a:rPr lang="mn-MN" sz="1600" b="1" dirty="0" smtClean="0">
                <a:cs typeface="Times New Roman" pitchFamily="18" charset="0"/>
              </a:rPr>
              <a:t>Сумын иргэдийн амьдралд хэрхэн нөлөөлөх </a:t>
            </a:r>
            <a:r>
              <a:rPr lang="en-US" sz="1600" dirty="0" smtClean="0">
                <a:cs typeface="Times New Roman" pitchFamily="18" charset="0"/>
              </a:rPr>
              <a:t>(</a:t>
            </a:r>
            <a:r>
              <a:rPr lang="mn-MN" sz="1600" dirty="0" smtClean="0">
                <a:cs typeface="Times New Roman" pitchFamily="18" charset="0"/>
              </a:rPr>
              <a:t>7</a:t>
            </a:r>
            <a:r>
              <a:rPr lang="en-US" sz="1600" dirty="0" smtClean="0">
                <a:cs typeface="Times New Roman" pitchFamily="18" charset="0"/>
              </a:rPr>
              <a:t>-</a:t>
            </a:r>
            <a:r>
              <a:rPr lang="mn-MN" sz="1600" dirty="0" smtClean="0">
                <a:cs typeface="Times New Roman" pitchFamily="18" charset="0"/>
              </a:rPr>
              <a:t>р багана</a:t>
            </a:r>
            <a:r>
              <a:rPr lang="en-US" sz="1600" dirty="0" smtClean="0">
                <a:cs typeface="Times New Roman" pitchFamily="18" charset="0"/>
              </a:rPr>
              <a:t>)</a:t>
            </a:r>
            <a:r>
              <a:rPr lang="en-US" sz="1600" b="1" dirty="0" smtClean="0">
                <a:cs typeface="Times New Roman" pitchFamily="18" charset="0"/>
              </a:rPr>
              <a:t> </a:t>
            </a:r>
            <a:r>
              <a:rPr lang="mn-MN" sz="1600" dirty="0" smtClean="0">
                <a:cs typeface="Times New Roman" pitchFamily="18" charset="0"/>
              </a:rPr>
              <a:t>– Тухайн төслийг хэрэгжүүлсэнээр орон нутаг, иргэдийн амьдралд ямар өөрчлөлт авчрах, эерэг үр дүн юу болохыг тодорхой бичнэ. Жишээлбэл,</a:t>
            </a:r>
            <a:endParaRPr lang="en-US" sz="1600" dirty="0" smtClean="0">
              <a:cs typeface="Times New Roman" pitchFamily="18" charset="0"/>
            </a:endParaRPr>
          </a:p>
          <a:p>
            <a:pPr marL="800100" lvl="1" indent="-342900" algn="just">
              <a:buFont typeface="Wingdings" pitchFamily="2" charset="2"/>
              <a:buChar char="§"/>
            </a:pPr>
            <a:r>
              <a:rPr lang="mn-MN" sz="1600" dirty="0" smtClean="0">
                <a:solidFill>
                  <a:srgbClr val="FF0000"/>
                </a:solidFill>
                <a:cs typeface="Times New Roman" pitchFamily="18" charset="0"/>
              </a:rPr>
              <a:t>Амьдрах аюулгүй орчин бүрдэнэ</a:t>
            </a:r>
            <a:endParaRPr lang="en-US" sz="1600" dirty="0" smtClean="0">
              <a:solidFill>
                <a:srgbClr val="FF0000"/>
              </a:solidFill>
              <a:cs typeface="Times New Roman" pitchFamily="18" charset="0"/>
            </a:endParaRPr>
          </a:p>
          <a:p>
            <a:pPr marL="800100" lvl="1" indent="-342900" algn="just">
              <a:buFont typeface="Wingdings" pitchFamily="2" charset="2"/>
              <a:buChar char="§"/>
            </a:pPr>
            <a:r>
              <a:rPr lang="mn-MN" sz="1600" dirty="0" smtClean="0">
                <a:solidFill>
                  <a:srgbClr val="FF0000"/>
                </a:solidFill>
                <a:cs typeface="Times New Roman" pitchFamily="18" charset="0"/>
              </a:rPr>
              <a:t>Гэмт хэрэг буурна</a:t>
            </a:r>
            <a:endParaRPr lang="en-US" sz="1600" dirty="0" smtClean="0">
              <a:solidFill>
                <a:srgbClr val="FF0000"/>
              </a:solidFill>
              <a:cs typeface="Times New Roman" pitchFamily="18" charset="0"/>
            </a:endParaRPr>
          </a:p>
          <a:p>
            <a:pPr marL="800100" lvl="1" indent="-342900" algn="just">
              <a:buFont typeface="Wingdings" pitchFamily="2" charset="2"/>
              <a:buChar char="§"/>
            </a:pPr>
            <a:r>
              <a:rPr lang="mn-MN" sz="1600" dirty="0" smtClean="0">
                <a:solidFill>
                  <a:srgbClr val="FF0000"/>
                </a:solidFill>
                <a:cs typeface="Times New Roman" pitchFamily="18" charset="0"/>
              </a:rPr>
              <a:t>Иргэд ажлын байраар хангагдана </a:t>
            </a:r>
            <a:endParaRPr lang="en-US" sz="1600" dirty="0" smtClean="0">
              <a:solidFill>
                <a:srgbClr val="FF0000"/>
              </a:solidFill>
              <a:cs typeface="Times New Roman" pitchFamily="18" charset="0"/>
            </a:endParaRPr>
          </a:p>
          <a:p>
            <a:pPr marL="342900" indent="-342900" algn="just">
              <a:buFont typeface="Wingdings" pitchFamily="2" charset="2"/>
              <a:buChar char="ü"/>
            </a:pPr>
            <a:r>
              <a:rPr lang="mn-MN" sz="1600" b="1" dirty="0" smtClean="0">
                <a:cs typeface="Times New Roman" pitchFamily="18" charset="0"/>
              </a:rPr>
              <a:t>Үр өгөөжийг хүртэгчдийн тоо </a:t>
            </a:r>
            <a:r>
              <a:rPr lang="en-US" sz="1600" dirty="0" smtClean="0">
                <a:cs typeface="Times New Roman" pitchFamily="18" charset="0"/>
              </a:rPr>
              <a:t>(</a:t>
            </a:r>
            <a:r>
              <a:rPr lang="mn-MN" sz="1600" dirty="0" smtClean="0">
                <a:cs typeface="Times New Roman" pitchFamily="18" charset="0"/>
              </a:rPr>
              <a:t>8</a:t>
            </a:r>
            <a:r>
              <a:rPr lang="en-US" sz="1600" dirty="0" smtClean="0">
                <a:cs typeface="Times New Roman" pitchFamily="18" charset="0"/>
              </a:rPr>
              <a:t>-</a:t>
            </a:r>
            <a:r>
              <a:rPr lang="mn-MN" sz="1600" dirty="0" smtClean="0">
                <a:cs typeface="Times New Roman" pitchFamily="18" charset="0"/>
              </a:rPr>
              <a:t>р багана</a:t>
            </a:r>
            <a:r>
              <a:rPr lang="en-US" sz="1600" dirty="0" smtClean="0">
                <a:cs typeface="Times New Roman" pitchFamily="18" charset="0"/>
              </a:rPr>
              <a:t>) </a:t>
            </a:r>
            <a:r>
              <a:rPr lang="mn-MN" sz="1600" dirty="0" smtClean="0">
                <a:cs typeface="Times New Roman" pitchFamily="18" charset="0"/>
              </a:rPr>
              <a:t>– Тухайн төслийн үр өгөөж </a:t>
            </a:r>
            <a:r>
              <a:rPr lang="en-US" sz="1600" dirty="0" smtClean="0">
                <a:cs typeface="Times New Roman" pitchFamily="18" charset="0"/>
              </a:rPr>
              <a:t>(</a:t>
            </a:r>
            <a:r>
              <a:rPr lang="mn-MN" sz="1600" dirty="0" smtClean="0">
                <a:cs typeface="Times New Roman" pitchFamily="18" charset="0"/>
              </a:rPr>
              <a:t>7-р багананд бичигдсэн үр нөлөө</a:t>
            </a:r>
            <a:r>
              <a:rPr lang="en-US" sz="1600" dirty="0" smtClean="0">
                <a:cs typeface="Times New Roman" pitchFamily="18" charset="0"/>
              </a:rPr>
              <a:t>)-</a:t>
            </a:r>
            <a:r>
              <a:rPr lang="mn-MN" sz="1600" dirty="0" smtClean="0">
                <a:cs typeface="Times New Roman" pitchFamily="18" charset="0"/>
              </a:rPr>
              <a:t>ийг хэдэн хүн хүртэхийг тоогоор илэрхийлэн бичнэ.</a:t>
            </a:r>
            <a:endParaRPr lang="en-US" sz="1600" dirty="0" smtClean="0">
              <a:cs typeface="Times New Roman" pitchFamily="18" charset="0"/>
            </a:endParaRPr>
          </a:p>
          <a:p>
            <a:pPr marL="342900" indent="-342900" algn="just">
              <a:buFont typeface="Wingdings" pitchFamily="2" charset="2"/>
              <a:buChar char="ü"/>
            </a:pPr>
            <a:r>
              <a:rPr lang="mn-MN" sz="1600" b="1" dirty="0" smtClean="0">
                <a:cs typeface="Times New Roman" pitchFamily="18" charset="0"/>
              </a:rPr>
              <a:t>Төсөв </a:t>
            </a:r>
            <a:r>
              <a:rPr lang="en-US" sz="1600" dirty="0" smtClean="0">
                <a:cs typeface="Times New Roman" pitchFamily="18" charset="0"/>
              </a:rPr>
              <a:t>(</a:t>
            </a:r>
            <a:r>
              <a:rPr lang="mn-MN" sz="1600" dirty="0" smtClean="0">
                <a:cs typeface="Times New Roman" pitchFamily="18" charset="0"/>
              </a:rPr>
              <a:t>9</a:t>
            </a:r>
            <a:r>
              <a:rPr lang="en-US" sz="1600" dirty="0" smtClean="0">
                <a:cs typeface="Times New Roman" pitchFamily="18" charset="0"/>
              </a:rPr>
              <a:t>-</a:t>
            </a:r>
            <a:r>
              <a:rPr lang="mn-MN" sz="1600" dirty="0" smtClean="0">
                <a:cs typeface="Times New Roman" pitchFamily="18" charset="0"/>
              </a:rPr>
              <a:t>р багана</a:t>
            </a:r>
            <a:r>
              <a:rPr lang="en-US" sz="1600" dirty="0" smtClean="0">
                <a:cs typeface="Times New Roman" pitchFamily="18" charset="0"/>
              </a:rPr>
              <a:t>)</a:t>
            </a:r>
            <a:r>
              <a:rPr lang="en-US" sz="1600" b="1" dirty="0" smtClean="0">
                <a:cs typeface="Times New Roman" pitchFamily="18" charset="0"/>
              </a:rPr>
              <a:t> </a:t>
            </a:r>
            <a:r>
              <a:rPr lang="mn-MN" sz="1600" dirty="0" smtClean="0">
                <a:cs typeface="Times New Roman" pitchFamily="18" charset="0"/>
              </a:rPr>
              <a:t>– Тухайн төсөл, арга хэмжээг хэрэгжүүлэхтэй холбогдсон нийт төсвийг бодитой тооцож бичнэ.</a:t>
            </a:r>
            <a:endParaRPr kumimoji="0" lang="en-US" altLang="zh-CN" sz="1600" b="0" i="0" u="none" strike="noStrike" cap="none" normalizeH="0" baseline="0" dirty="0" smtClean="0">
              <a:ln>
                <a:noFill/>
              </a:ln>
              <a:solidFill>
                <a:schemeClr val="tx1"/>
              </a:solidFill>
              <a:effectLst/>
              <a:cs typeface="Times New Roman" pitchFamily="18" charset="0"/>
            </a:endParaRPr>
          </a:p>
        </p:txBody>
      </p:sp>
      <p:sp>
        <p:nvSpPr>
          <p:cNvPr id="8" name="Slide Number Placeholder 7"/>
          <p:cNvSpPr>
            <a:spLocks noGrp="1"/>
          </p:cNvSpPr>
          <p:nvPr>
            <p:ph type="sldNum" sz="quarter" idx="12"/>
          </p:nvPr>
        </p:nvSpPr>
        <p:spPr>
          <a:xfrm>
            <a:off x="6553200" y="4659982"/>
            <a:ext cx="2133600" cy="273844"/>
          </a:xfrm>
        </p:spPr>
        <p:txBody>
          <a:bodyPr/>
          <a:lstStyle/>
          <a:p>
            <a:fld id="{780641F6-076D-47B9-9A76-B8C8D327F380}" type="slidenum">
              <a:rPr lang="en-US" smtClean="0"/>
              <a:pPr/>
              <a:t>37</a:t>
            </a:fld>
            <a:endParaRPr lang="en-US"/>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66950"/>
            <a:ext cx="4038600" cy="1314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endParaRPr lang="en-US" sz="1050"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1652588"/>
            <a:ext cx="91059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571700" y="1809750"/>
            <a:ext cx="7786514" cy="15120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mn-MN" sz="2400" dirty="0" smtClean="0">
                <a:solidFill>
                  <a:schemeClr val="bg1"/>
                </a:solidFill>
                <a:latin typeface="+mn-lt"/>
                <a:cs typeface="Times New Roman" pitchFamily="18" charset="0"/>
              </a:rPr>
              <a:t>Гурав. </a:t>
            </a:r>
            <a:r>
              <a:rPr lang="mn-MN" sz="2400" b="1" dirty="0" smtClean="0">
                <a:solidFill>
                  <a:schemeClr val="bg1"/>
                </a:solidFill>
                <a:latin typeface="Cambria" panose="02040503050406030204" pitchFamily="18" charset="0"/>
                <a:ea typeface="Cambria" panose="02040503050406030204" pitchFamily="18" charset="0"/>
                <a:cs typeface="Segoe UI Semilight" panose="020B0402040204020203" pitchFamily="34" charset="0"/>
              </a:rPr>
              <a:t>Багийн иргэдийн нийтийн хурлаар төслийг хэлэлцэн батлах үе шат</a:t>
            </a:r>
            <a:endParaRPr lang="en-US" sz="2400" b="1" dirty="0">
              <a:solidFill>
                <a:schemeClr val="bg1"/>
              </a:solidFill>
              <a:latin typeface="Cambria" panose="02040503050406030204" pitchFamily="18" charset="0"/>
              <a:ea typeface="Cambria" panose="02040503050406030204" pitchFamily="18" charset="0"/>
              <a:cs typeface="Segoe UI Semilight" panose="020B0402040204020203" pitchFamily="34" charset="0"/>
            </a:endParaRPr>
          </a:p>
        </p:txBody>
      </p:sp>
      <p:sp>
        <p:nvSpPr>
          <p:cNvPr id="5" name="Slide Number Placeholder 4"/>
          <p:cNvSpPr>
            <a:spLocks noGrp="1"/>
          </p:cNvSpPr>
          <p:nvPr>
            <p:ph type="sldNum" sz="quarter" idx="12"/>
          </p:nvPr>
        </p:nvSpPr>
        <p:spPr>
          <a:xfrm>
            <a:off x="6553200" y="4659982"/>
            <a:ext cx="2133600" cy="273844"/>
          </a:xfrm>
        </p:spPr>
        <p:txBody>
          <a:bodyPr/>
          <a:lstStyle/>
          <a:p>
            <a:fld id="{780641F6-076D-47B9-9A76-B8C8D327F380}" type="slidenum">
              <a:rPr lang="en-US" smtClean="0"/>
              <a:pPr/>
              <a:t>38</a:t>
            </a:fld>
            <a:endParaRPr lang="en-US" dirty="0"/>
          </a:p>
        </p:txBody>
      </p:sp>
    </p:spTree>
    <p:extLst>
      <p:ext uri="{BB962C8B-B14F-4D97-AF65-F5344CB8AC3E}">
        <p14:creationId xmlns:p14="http://schemas.microsoft.com/office/powerpoint/2010/main" val="42731442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D127C948-65AE-475A-9E14-2246ED3A621C}"/>
              </a:ext>
            </a:extLst>
          </p:cNvPr>
          <p:cNvSpPr txBox="1"/>
          <p:nvPr/>
        </p:nvSpPr>
        <p:spPr>
          <a:xfrm>
            <a:off x="950927" y="2620447"/>
            <a:ext cx="7310489" cy="1968744"/>
          </a:xfrm>
          <a:prstGeom prst="rect">
            <a:avLst/>
          </a:prstGeom>
          <a:noFill/>
        </p:spPr>
        <p:txBody>
          <a:bodyPr wrap="square" rtlCol="0">
            <a:spAutoFit/>
          </a:bodyPr>
          <a:lstStyle/>
          <a:p>
            <a:pPr marL="257175" indent="-257175" algn="just">
              <a:lnSpc>
                <a:spcPct val="114000"/>
              </a:lnSpc>
              <a:spcBef>
                <a:spcPts val="450"/>
              </a:spcBef>
              <a:buFont typeface="+mj-lt"/>
              <a:buAutoNum type="arabicPeriod"/>
            </a:pPr>
            <a:r>
              <a:rPr lang="mn-MN" sz="1200" dirty="0">
                <a:solidFill>
                  <a:prstClr val="black"/>
                </a:solidFill>
                <a:latin typeface="Segoe UI Light" panose="020B0502040204020203" pitchFamily="34" charset="0"/>
                <a:cs typeface="Segoe UI Light" panose="020B0502040204020203" pitchFamily="34" charset="0"/>
              </a:rPr>
              <a:t>Хурлын зарыг Санал авах хуудсанд мэдээлэхээс гадна хурал болохоос 7-14 өдрийн өмнө мэдээллийн хэрэгслүүд, өмнө дурьдсан сайн туршлагын аргуудаар хурлын зарыг иргэдэд дахин хүргэх хэрэгтэй.</a:t>
            </a:r>
          </a:p>
          <a:p>
            <a:pPr marL="257175" indent="-257175" algn="just">
              <a:lnSpc>
                <a:spcPct val="114000"/>
              </a:lnSpc>
              <a:spcBef>
                <a:spcPts val="450"/>
              </a:spcBef>
              <a:buFont typeface="+mj-lt"/>
              <a:buAutoNum type="arabicPeriod"/>
            </a:pPr>
            <a:r>
              <a:rPr lang="mn-MN" sz="1200" dirty="0">
                <a:solidFill>
                  <a:prstClr val="black"/>
                </a:solidFill>
                <a:latin typeface="Segoe UI Light" panose="020B0502040204020203" pitchFamily="34" charset="0"/>
                <a:cs typeface="Segoe UI Light" panose="020B0502040204020203" pitchFamily="34" charset="0"/>
              </a:rPr>
              <a:t>Ирцийн хувьд Монгол Улсын “Засаг захиргаа, нутаг дэвсгэрийн нэгж, түүний удирдлагын тухай” хуулийн 23 дугаар зүйлийн 23.10-д заасны дагуу “хүчин төгөлдөр ирц” гэж зөвхөн тухайн баг, хорооны сонгуулийн насны иргэдэд хамаатай. Багийн түвшинд 4 өрх тутмаас</a:t>
            </a:r>
            <a:r>
              <a:rPr lang="en-US" sz="1200" dirty="0">
                <a:solidFill>
                  <a:prstClr val="black"/>
                </a:solidFill>
                <a:latin typeface="Segoe UI Light" panose="020B0502040204020203" pitchFamily="34" charset="0"/>
                <a:cs typeface="Segoe UI Light" panose="020B0502040204020203" pitchFamily="34" charset="0"/>
              </a:rPr>
              <a:t>;</a:t>
            </a:r>
            <a:r>
              <a:rPr lang="mn-MN" sz="1200" dirty="0">
                <a:solidFill>
                  <a:prstClr val="black"/>
                </a:solidFill>
                <a:latin typeface="Segoe UI Light" panose="020B0502040204020203" pitchFamily="34" charset="0"/>
                <a:cs typeface="Segoe UI Light" panose="020B0502040204020203" pitchFamily="34" charset="0"/>
              </a:rPr>
              <a:t> хороо, аймгийн төвийн сумын багт 20-30 өрх тутмаас тус бүр нэг хүн ирсэн тохиолдолд хүчинтэйд тооцно.</a:t>
            </a:r>
          </a:p>
          <a:p>
            <a:pPr marL="257175" indent="-257175" algn="just">
              <a:lnSpc>
                <a:spcPct val="114000"/>
              </a:lnSpc>
              <a:spcBef>
                <a:spcPts val="450"/>
              </a:spcBef>
              <a:buFont typeface="+mj-lt"/>
              <a:buAutoNum type="arabicPeriod"/>
            </a:pPr>
            <a:r>
              <a:rPr lang="mn-MN" sz="1200" dirty="0">
                <a:solidFill>
                  <a:prstClr val="black"/>
                </a:solidFill>
                <a:latin typeface="Segoe UI Light" panose="020B0502040204020203" pitchFamily="34" charset="0"/>
                <a:cs typeface="Segoe UI Light" panose="020B0502040204020203" pitchFamily="34" charset="0"/>
              </a:rPr>
              <a:t>Багийн ИНХ-ын дарга хурлын ирцийг бүртгэн оролцогчдоор гарын үсэг зуруулна. </a:t>
            </a:r>
          </a:p>
          <a:p>
            <a:pPr marL="257175" indent="-257175" algn="just">
              <a:lnSpc>
                <a:spcPct val="114000"/>
              </a:lnSpc>
              <a:spcBef>
                <a:spcPts val="450"/>
              </a:spcBef>
              <a:buFont typeface="+mj-lt"/>
              <a:buAutoNum type="arabicPeriod"/>
            </a:pPr>
            <a:r>
              <a:rPr lang="mn-MN" sz="1200" dirty="0">
                <a:solidFill>
                  <a:prstClr val="black"/>
                </a:solidFill>
                <a:latin typeface="Segoe UI Light" panose="020B0502040204020203" pitchFamily="34" charset="0"/>
                <a:cs typeface="Segoe UI Light" panose="020B0502040204020203" pitchFamily="34" charset="0"/>
              </a:rPr>
              <a:t>Хурлын дэлгэрэнгүй тэмдэглэлийг хөтөлж, ИНХ-ын тэргүүлэгчдийн гарын үсгээр баталгаажуулна. </a:t>
            </a:r>
            <a:endParaRPr lang="en-US" sz="1200" dirty="0">
              <a:solidFill>
                <a:prstClr val="black"/>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 xmlns:a16="http://schemas.microsoft.com/office/drawing/2014/main" id="{9054D801-48C0-4AAA-A6A3-26BC53BCA588}"/>
              </a:ext>
            </a:extLst>
          </p:cNvPr>
          <p:cNvSpPr txBox="1"/>
          <p:nvPr/>
        </p:nvSpPr>
        <p:spPr>
          <a:xfrm>
            <a:off x="1475656" y="340981"/>
            <a:ext cx="7190294" cy="553998"/>
          </a:xfrm>
          <a:prstGeom prst="rect">
            <a:avLst/>
          </a:prstGeom>
          <a:noFill/>
        </p:spPr>
        <p:txBody>
          <a:bodyPr wrap="square" rtlCol="0" anchor="ctr">
            <a:spAutoFit/>
          </a:bodyPr>
          <a:lstStyle/>
          <a:p>
            <a:r>
              <a:rPr lang="mn-MN" sz="15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atin typeface="Segoe UI Black" panose="020B0A02040204020203" pitchFamily="34" charset="0"/>
                <a:ea typeface="Segoe UI Black" panose="020B0A02040204020203" pitchFamily="34" charset="0"/>
                <a:cs typeface="Segoe UI Semilight" panose="020B0402040204020203" pitchFamily="34" charset="0"/>
              </a:rPr>
              <a:t>3. БАГИЙН ИРГЭДИЙН НИЙТИЙН ХУРЛААР ТӨСЛИЙГ ХЭЛЭЛЦЭН БАТЛАХ ҮЕ ШАТ</a:t>
            </a:r>
            <a:endParaRPr lang="en-US" sz="15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atin typeface="Segoe UI Black" panose="020B0A02040204020203" pitchFamily="34" charset="0"/>
              <a:ea typeface="Segoe UI Black" panose="020B0A02040204020203" pitchFamily="34" charset="0"/>
              <a:cs typeface="Segoe UI Semilight" panose="020B0402040204020203" pitchFamily="34" charset="0"/>
            </a:endParaRPr>
          </a:p>
        </p:txBody>
      </p:sp>
      <p:sp>
        <p:nvSpPr>
          <p:cNvPr id="20" name="TextBox 19">
            <a:extLst>
              <a:ext uri="{FF2B5EF4-FFF2-40B4-BE49-F238E27FC236}">
                <a16:creationId xmlns="" xmlns:a16="http://schemas.microsoft.com/office/drawing/2014/main" id="{5F362908-EEDE-4949-B013-E7A8B560B0D8}"/>
              </a:ext>
            </a:extLst>
          </p:cNvPr>
          <p:cNvSpPr txBox="1"/>
          <p:nvPr/>
        </p:nvSpPr>
        <p:spPr>
          <a:xfrm>
            <a:off x="957999" y="2216155"/>
            <a:ext cx="6868417" cy="300082"/>
          </a:xfrm>
          <a:prstGeom prst="rect">
            <a:avLst/>
          </a:prstGeom>
          <a:noFill/>
        </p:spPr>
        <p:txBody>
          <a:bodyPr wrap="square" rtlCol="0">
            <a:spAutoFit/>
          </a:bodyPr>
          <a:lstStyle/>
          <a:p>
            <a:r>
              <a:rPr lang="mn-MN" sz="1350" b="1" u="sng" dirty="0">
                <a:solidFill>
                  <a:srgbClr val="2683C6">
                    <a:lumMod val="50000"/>
                  </a:srgbClr>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3.1 ИНХ-ЫН ХҮЧИН ТӨГӨЛДӨР БАЙДАЛ, ИРГЭДИЙН ОРОЛЦООГ ХАНГАХ НЬ:</a:t>
            </a:r>
            <a:endParaRPr lang="en-US" sz="1350" b="1" u="sng" dirty="0">
              <a:solidFill>
                <a:srgbClr val="2683C6">
                  <a:lumMod val="50000"/>
                </a:srgbClr>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graphicFrame>
        <p:nvGraphicFramePr>
          <p:cNvPr id="16" name="Diagram 15"/>
          <p:cNvGraphicFramePr>
            <a:graphicFrameLocks/>
          </p:cNvGraphicFramePr>
          <p:nvPr>
            <p:extLst>
              <p:ext uri="{D42A27DB-BD31-4B8C-83A1-F6EECF244321}">
                <p14:modId xmlns:p14="http://schemas.microsoft.com/office/powerpoint/2010/main" val="812869607"/>
              </p:ext>
            </p:extLst>
          </p:nvPr>
        </p:nvGraphicFramePr>
        <p:xfrm>
          <a:off x="519652" y="1126286"/>
          <a:ext cx="8042861" cy="675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6553200" y="4659982"/>
            <a:ext cx="2133600" cy="273844"/>
          </a:xfrm>
        </p:spPr>
        <p:txBody>
          <a:bodyPr/>
          <a:lstStyle/>
          <a:p>
            <a:fld id="{780641F6-076D-47B9-9A76-B8C8D327F380}" type="slidenum">
              <a:rPr lang="en-US" smtClean="0"/>
              <a:pPr/>
              <a:t>39</a:t>
            </a:fld>
            <a:endParaRPr lang="en-US" dirty="0"/>
          </a:p>
        </p:txBody>
      </p:sp>
    </p:spTree>
    <p:extLst>
      <p:ext uri="{BB962C8B-B14F-4D97-AF65-F5344CB8AC3E}">
        <p14:creationId xmlns:p14="http://schemas.microsoft.com/office/powerpoint/2010/main" val="2138707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38150"/>
            <a:ext cx="5867400" cy="472678"/>
          </a:xfrm>
        </p:spPr>
        <p:txBody>
          <a:bodyPr>
            <a:noAutofit/>
          </a:bodyPr>
          <a:lstStyle/>
          <a:p>
            <a:pPr algn="r"/>
            <a:r>
              <a:rPr lang="mn-MN" sz="2400" b="1" dirty="0" smtClean="0">
                <a:solidFill>
                  <a:schemeClr val="tx2"/>
                </a:solidFill>
              </a:rPr>
              <a:t>ОНХС</a:t>
            </a:r>
            <a:r>
              <a:rPr lang="en-US" sz="2400" b="1" dirty="0" smtClean="0">
                <a:solidFill>
                  <a:schemeClr val="tx2"/>
                </a:solidFill>
              </a:rPr>
              <a:t>-</a:t>
            </a:r>
            <a:r>
              <a:rPr lang="mn-MN" sz="2400" b="1" dirty="0" smtClean="0">
                <a:solidFill>
                  <a:schemeClr val="tx2"/>
                </a:solidFill>
              </a:rPr>
              <a:t>ийн төлөвлөлт</a:t>
            </a:r>
            <a:endParaRPr lang="en-US" sz="2400" b="1" dirty="0">
              <a:solidFill>
                <a:schemeClr val="tx2"/>
              </a:solidFill>
            </a:endParaRPr>
          </a:p>
        </p:txBody>
      </p:sp>
      <p:sp>
        <p:nvSpPr>
          <p:cNvPr id="17" name="Content Placeholder 2"/>
          <p:cNvSpPr>
            <a:spLocks noGrp="1"/>
          </p:cNvSpPr>
          <p:nvPr>
            <p:ph idx="1"/>
          </p:nvPr>
        </p:nvSpPr>
        <p:spPr>
          <a:xfrm>
            <a:off x="571472" y="1000114"/>
            <a:ext cx="7929618" cy="3431382"/>
          </a:xfrm>
        </p:spPr>
        <p:txBody>
          <a:bodyPr>
            <a:noAutofit/>
          </a:bodyPr>
          <a:lstStyle/>
          <a:p>
            <a:pPr marL="0" indent="0" algn="just">
              <a:buFont typeface="Wingdings" pitchFamily="2" charset="2"/>
              <a:buNone/>
            </a:pPr>
            <a:r>
              <a:rPr lang="mn-MN" sz="1800" b="1" dirty="0" smtClean="0">
                <a:cs typeface="Times New Roman" pitchFamily="18" charset="0"/>
              </a:rPr>
              <a:t>Ямар тулгамдсан асуудал байна вэ?</a:t>
            </a:r>
          </a:p>
          <a:p>
            <a:pPr marL="342900" lvl="1" indent="-342900" algn="just">
              <a:buFont typeface="Arial" pitchFamily="34" charset="0"/>
              <a:buChar char="•"/>
            </a:pPr>
            <a:r>
              <a:rPr lang="mn-MN" sz="1400" dirty="0" smtClean="0">
                <a:cs typeface="Times New Roman" pitchFamily="18" charset="0"/>
              </a:rPr>
              <a:t>ОНХС-гийн төлөвлөлтийг үйл явцыг зохион байгуулах холбогдогч талууд нэгдсэн ажлын төлөвлөгөөгүй ажилладаг</a:t>
            </a:r>
          </a:p>
          <a:p>
            <a:pPr marL="342900" lvl="1" indent="-342900" algn="just">
              <a:buFont typeface="Arial" pitchFamily="34" charset="0"/>
              <a:buChar char="•"/>
            </a:pPr>
            <a:r>
              <a:rPr lang="mn-MN" sz="1400" dirty="0" smtClean="0">
                <a:cs typeface="Times New Roman" pitchFamily="18" charset="0"/>
              </a:rPr>
              <a:t>Иргэдийн оролцоонд ач холбогдол өгөхгүй байх, санал авсан дүр эсгэх, зохион байгуулалт муутай байх</a:t>
            </a:r>
          </a:p>
          <a:p>
            <a:pPr marL="342900" lvl="1" indent="-342900" algn="just">
              <a:buFont typeface="Arial" pitchFamily="34" charset="0"/>
              <a:buChar char="•"/>
            </a:pPr>
            <a:r>
              <a:rPr lang="mn-MN" sz="1400" dirty="0" smtClean="0">
                <a:cs typeface="Times New Roman" pitchFamily="18" charset="0"/>
              </a:rPr>
              <a:t>Багийн Засаг даргын мэдлэг чадвар хангалтгүй байгаа нь ажлын гүйцэтгэлд нөлөөлөх</a:t>
            </a:r>
          </a:p>
          <a:p>
            <a:pPr marL="342900" lvl="1" indent="-342900" algn="just">
              <a:buFont typeface="Arial" pitchFamily="34" charset="0"/>
              <a:buChar char="•"/>
            </a:pPr>
            <a:r>
              <a:rPr lang="mn-MN" sz="1400" dirty="0" smtClean="0">
                <a:cs typeface="Times New Roman" pitchFamily="18" charset="0"/>
              </a:rPr>
              <a:t>Иргэдийн өгсөн санал хэрэгжихгүй, тооцоо баримжаагүй, журмаар хориглосон зүйлсийг санал болгох. Жишээлбэл, иргэдийн өгсөн санал оновчгүй байгаа нь:</a:t>
            </a:r>
            <a:endParaRPr lang="en-US" sz="1400" dirty="0" smtClean="0">
              <a:cs typeface="Times New Roman" pitchFamily="18" charset="0"/>
            </a:endParaRPr>
          </a:p>
          <a:p>
            <a:pPr marL="895350" lvl="2" algn="just"/>
            <a:r>
              <a:rPr lang="mn-MN" sz="1200" dirty="0" smtClean="0">
                <a:cs typeface="Times New Roman" pitchFamily="18" charset="0"/>
              </a:rPr>
              <a:t>ОНХС-ийн төсвөөр хэрэгжүүлэх чиг үүрэг, хэрэгжүүлэхийг хориглосон үйл ажиллагааны талаарх иргэдийн мэдлэг, мэдээлэл дутмаг</a:t>
            </a:r>
            <a:endParaRPr lang="en-US" sz="1200" dirty="0" smtClean="0">
              <a:cs typeface="Times New Roman" pitchFamily="18" charset="0"/>
            </a:endParaRPr>
          </a:p>
          <a:p>
            <a:pPr marL="895350" lvl="2" algn="just"/>
            <a:r>
              <a:rPr lang="mn-MN" sz="1200" dirty="0" smtClean="0">
                <a:cs typeface="Times New Roman" pitchFamily="18" charset="0"/>
              </a:rPr>
              <a:t>Орон нутгийн хөгжлийн бодлого, чиглэлийн талаарх мэдээлэл дутмаг</a:t>
            </a:r>
            <a:endParaRPr lang="en-US" sz="1200" dirty="0" smtClean="0">
              <a:cs typeface="Times New Roman" pitchFamily="18" charset="0"/>
            </a:endParaRPr>
          </a:p>
          <a:p>
            <a:pPr marL="895350" lvl="2" algn="just"/>
            <a:r>
              <a:rPr lang="mn-MN" sz="1200" dirty="0" smtClean="0">
                <a:cs typeface="Times New Roman" pitchFamily="18" charset="0"/>
              </a:rPr>
              <a:t>Иргэд орон нутгийнхаа тулгамдсан асуудлыг тодорхойлох чадвар сул</a:t>
            </a:r>
            <a:endParaRPr lang="en-US" sz="1200" dirty="0" smtClean="0">
              <a:cs typeface="Times New Roman" pitchFamily="18" charset="0"/>
            </a:endParaRPr>
          </a:p>
          <a:p>
            <a:pPr marL="895350" lvl="2" algn="just"/>
            <a:r>
              <a:rPr lang="mn-MN" sz="1200" dirty="0" smtClean="0">
                <a:cs typeface="Times New Roman" pitchFamily="18" charset="0"/>
              </a:rPr>
              <a:t>Асуудлыг шийдвэрлэх арга замыг төсөл, арга хэмжээ болгон хувиргах аргазүйд суралцаагүй, мэддэггүйзэргээс хамаарч байна.  </a:t>
            </a:r>
            <a:endParaRPr lang="en-US" sz="1200" dirty="0" smtClean="0">
              <a:cs typeface="Times New Roman" pitchFamily="18" charset="0"/>
            </a:endParaRPr>
          </a:p>
          <a:p>
            <a:pPr algn="r">
              <a:buNone/>
            </a:pPr>
            <a:r>
              <a:rPr lang="mn-MN" sz="1100" i="1" dirty="0" smtClean="0">
                <a:cs typeface="Times New Roman" pitchFamily="18" charset="0"/>
              </a:rPr>
              <a:t>	</a:t>
            </a:r>
            <a:r>
              <a:rPr lang="mn-MN" sz="1200" i="1" dirty="0" smtClean="0">
                <a:cs typeface="Times New Roman" pitchFamily="18" charset="0"/>
              </a:rPr>
              <a:t>		Дэлхийн банк, Удирдлагын академи </a:t>
            </a:r>
            <a:r>
              <a:rPr lang="en-US" sz="1200" i="1" dirty="0" smtClean="0">
                <a:cs typeface="Times New Roman" pitchFamily="18" charset="0"/>
              </a:rPr>
              <a:t>(</a:t>
            </a:r>
            <a:r>
              <a:rPr lang="mn-MN" sz="1200" i="1" dirty="0" smtClean="0">
                <a:cs typeface="Times New Roman" pitchFamily="18" charset="0"/>
              </a:rPr>
              <a:t>2018</a:t>
            </a:r>
            <a:r>
              <a:rPr lang="en-US" sz="1200" i="1" dirty="0" smtClean="0">
                <a:cs typeface="Times New Roman" pitchFamily="18" charset="0"/>
              </a:rPr>
              <a:t>)</a:t>
            </a:r>
            <a:r>
              <a:rPr lang="mn-MN" sz="1200" i="1" dirty="0" smtClean="0">
                <a:cs typeface="Times New Roman" pitchFamily="18" charset="0"/>
              </a:rPr>
              <a:t>, “Тогтвортой амжиргаа төсөл</a:t>
            </a:r>
            <a:r>
              <a:rPr lang="en-US" sz="1200" i="1" dirty="0" smtClean="0">
                <a:cs typeface="Times New Roman" pitchFamily="18" charset="0"/>
              </a:rPr>
              <a:t>-</a:t>
            </a:r>
            <a:r>
              <a:rPr lang="mn-MN" sz="1200" i="1" dirty="0" smtClean="0">
                <a:cs typeface="Times New Roman" pitchFamily="18" charset="0"/>
              </a:rPr>
              <a:t>3”, Орон нутгийн хөгжлийн сангийн цикл дэх иргэдийн оролцоо, судалгааны тайлан</a:t>
            </a:r>
            <a:endParaRPr lang="mn-MN" sz="1200" b="0" i="1" dirty="0" smtClean="0">
              <a:cs typeface="Times New Roman" pitchFamily="18" charset="0"/>
            </a:endParaRPr>
          </a:p>
          <a:p>
            <a:pPr marL="0" indent="0" algn="just">
              <a:buClrTx/>
              <a:buFont typeface="Wingdings" pitchFamily="2" charset="2"/>
              <a:buNone/>
            </a:pPr>
            <a:endParaRPr lang="mn-MN" sz="1200" b="0" dirty="0" smtClean="0">
              <a:cs typeface="Times New Roman" pitchFamily="18" charset="0"/>
            </a:endParaRPr>
          </a:p>
          <a:p>
            <a:pPr marL="0" indent="0" algn="just">
              <a:buClrTx/>
              <a:buFont typeface="Verdana" pitchFamily="34" charset="0"/>
              <a:buAutoNum type="arabicPeriod"/>
            </a:pPr>
            <a:endParaRPr lang="mn-MN" sz="1200" b="0" dirty="0" smtClean="0">
              <a:cs typeface="Times New Roman" pitchFamily="18" charset="0"/>
            </a:endParaRPr>
          </a:p>
          <a:p>
            <a:pPr marL="0" indent="0" algn="just"/>
            <a:endParaRPr lang="en-US" sz="1200" b="0" dirty="0" smtClean="0">
              <a:cs typeface="Times New Roman" pitchFamily="18" charset="0"/>
            </a:endParaRPr>
          </a:p>
        </p:txBody>
      </p:sp>
      <p:sp>
        <p:nvSpPr>
          <p:cNvPr id="8" name="Slide Number Placeholder 7"/>
          <p:cNvSpPr>
            <a:spLocks noGrp="1"/>
          </p:cNvSpPr>
          <p:nvPr>
            <p:ph type="sldNum" sz="quarter" idx="12"/>
          </p:nvPr>
        </p:nvSpPr>
        <p:spPr>
          <a:xfrm>
            <a:off x="6553200" y="4659982"/>
            <a:ext cx="2133600" cy="273844"/>
          </a:xfrm>
        </p:spPr>
        <p:txBody>
          <a:bodyPr/>
          <a:lstStyle/>
          <a:p>
            <a:fld id="{780641F6-076D-47B9-9A76-B8C8D327F380}" type="slidenum">
              <a:rPr lang="en-US" smtClean="0"/>
              <a:pPr/>
              <a:t>4</a:t>
            </a:fld>
            <a:endParaRPr lang="en-US"/>
          </a:p>
        </p:txBody>
      </p:sp>
    </p:spTree>
    <p:extLst>
      <p:ext uri="{BB962C8B-B14F-4D97-AF65-F5344CB8AC3E}">
        <p14:creationId xmlns:p14="http://schemas.microsoft.com/office/powerpoint/2010/main" val="423679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box(in)">
                                      <p:cBhvr>
                                        <p:cTn id="7" dur="500"/>
                                        <p:tgtEl>
                                          <p:spTgt spid="1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box(in)">
                                      <p:cBhvr>
                                        <p:cTn id="10" dur="500"/>
                                        <p:tgtEl>
                                          <p:spTgt spid="17">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box(in)">
                                      <p:cBhvr>
                                        <p:cTn id="13" dur="500"/>
                                        <p:tgtEl>
                                          <p:spTgt spid="17">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box(in)">
                                      <p:cBhvr>
                                        <p:cTn id="16" dur="500"/>
                                        <p:tgtEl>
                                          <p:spTgt spid="17">
                                            <p:txEl>
                                              <p:pRg st="4" end="4"/>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box(in)">
                                      <p:cBhvr>
                                        <p:cTn id="19" dur="500"/>
                                        <p:tgtEl>
                                          <p:spTgt spid="17">
                                            <p:txEl>
                                              <p:pRg st="5" end="5"/>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box(in)">
                                      <p:cBhvr>
                                        <p:cTn id="22" dur="500"/>
                                        <p:tgtEl>
                                          <p:spTgt spid="17">
                                            <p:txEl>
                                              <p:pRg st="6" end="6"/>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animEffect transition="in" filter="box(in)">
                                      <p:cBhvr>
                                        <p:cTn id="25" dur="500"/>
                                        <p:tgtEl>
                                          <p:spTgt spid="17">
                                            <p:txEl>
                                              <p:pRg st="7" end="7"/>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17">
                                            <p:txEl>
                                              <p:pRg st="8" end="8"/>
                                            </p:txEl>
                                          </p:spTgt>
                                        </p:tgtEl>
                                        <p:attrNameLst>
                                          <p:attrName>style.visibility</p:attrName>
                                        </p:attrNameLst>
                                      </p:cBhvr>
                                      <p:to>
                                        <p:strVal val="visible"/>
                                      </p:to>
                                    </p:set>
                                    <p:animEffect transition="in" filter="box(in)">
                                      <p:cBhvr>
                                        <p:cTn id="28" dur="500"/>
                                        <p:tgtEl>
                                          <p:spTgt spid="17">
                                            <p:txEl>
                                              <p:pRg st="8" end="8"/>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17">
                                            <p:txEl>
                                              <p:pRg st="9" end="9"/>
                                            </p:txEl>
                                          </p:spTgt>
                                        </p:tgtEl>
                                        <p:attrNameLst>
                                          <p:attrName>style.visibility</p:attrName>
                                        </p:attrNameLst>
                                      </p:cBhvr>
                                      <p:to>
                                        <p:strVal val="visible"/>
                                      </p:to>
                                    </p:set>
                                    <p:animEffect transition="in" filter="box(in)">
                                      <p:cBhvr>
                                        <p:cTn id="31" dur="50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7624" y="195486"/>
            <a:ext cx="5832648" cy="639192"/>
          </a:xfrm>
        </p:spPr>
        <p:txBody>
          <a:bodyPr anchor="ctr">
            <a:normAutofit fontScale="90000"/>
          </a:bodyPr>
          <a:lstStyle/>
          <a:p>
            <a:pPr algn="ctr"/>
            <a:r>
              <a:rPr lang="mn-MN" b="1" dirty="0" smtClean="0">
                <a:solidFill>
                  <a:srgbClr val="C00000"/>
                </a:solidFill>
              </a:rPr>
              <a:t>Асуулт:</a:t>
            </a:r>
            <a:endParaRPr lang="en-US" b="1" dirty="0">
              <a:solidFill>
                <a:srgbClr val="C00000"/>
              </a:solidFill>
            </a:endParaRPr>
          </a:p>
        </p:txBody>
      </p:sp>
      <p:sp>
        <p:nvSpPr>
          <p:cNvPr id="4" name="Content Placeholder 3"/>
          <p:cNvSpPr>
            <a:spLocks noGrp="1"/>
          </p:cNvSpPr>
          <p:nvPr>
            <p:ph idx="1"/>
          </p:nvPr>
        </p:nvSpPr>
        <p:spPr>
          <a:xfrm>
            <a:off x="848174" y="1275606"/>
            <a:ext cx="7543800" cy="978764"/>
          </a:xfrm>
        </p:spPr>
        <p:txBody>
          <a:bodyPr>
            <a:normAutofit lnSpcReduction="10000"/>
          </a:bodyPr>
          <a:lstStyle/>
          <a:p>
            <a:pPr>
              <a:buBlip>
                <a:blip r:embed="rId2"/>
              </a:buBlip>
            </a:pPr>
            <a:r>
              <a:rPr lang="en-US" sz="6000" dirty="0"/>
              <a:t> </a:t>
            </a:r>
            <a:r>
              <a:rPr lang="mn-MN" sz="3225" dirty="0">
                <a:solidFill>
                  <a:schemeClr val="accent4">
                    <a:lumMod val="50000"/>
                  </a:schemeClr>
                </a:solidFill>
              </a:rPr>
              <a:t>БИНХ-аа ямар хэлбэрээр зарладаг вэ?</a:t>
            </a:r>
            <a:r>
              <a:rPr lang="en-US" sz="3225" dirty="0">
                <a:solidFill>
                  <a:schemeClr val="accent4">
                    <a:lumMod val="50000"/>
                  </a:schemeClr>
                </a:solidFill>
              </a:rPr>
              <a:t> </a:t>
            </a:r>
          </a:p>
        </p:txBody>
      </p:sp>
      <p:sp>
        <p:nvSpPr>
          <p:cNvPr id="2" name="Slide Number Placeholder 1"/>
          <p:cNvSpPr>
            <a:spLocks noGrp="1"/>
          </p:cNvSpPr>
          <p:nvPr>
            <p:ph type="sldNum" sz="quarter" idx="12"/>
          </p:nvPr>
        </p:nvSpPr>
        <p:spPr>
          <a:xfrm>
            <a:off x="6553200" y="4659982"/>
            <a:ext cx="2133600" cy="273844"/>
          </a:xfrm>
        </p:spPr>
        <p:txBody>
          <a:bodyPr/>
          <a:lstStyle/>
          <a:p>
            <a:fld id="{2010F75A-1B78-4EB4-B6CA-9C5F08103C9A}" type="slidenum">
              <a:rPr lang="en-US" smtClean="0"/>
              <a:pPr/>
              <a:t>40</a:t>
            </a:fld>
            <a:endParaRPr lang="en-US"/>
          </a:p>
        </p:txBody>
      </p:sp>
      <p:sp>
        <p:nvSpPr>
          <p:cNvPr id="5" name="Content Placeholder 3"/>
          <p:cNvSpPr txBox="1">
            <a:spLocks/>
          </p:cNvSpPr>
          <p:nvPr/>
        </p:nvSpPr>
        <p:spPr>
          <a:xfrm>
            <a:off x="1024596" y="2427734"/>
            <a:ext cx="7543800" cy="1390465"/>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alibri" panose="020F0502020204030204" pitchFamily="34" charset="0"/>
              <a:buBlip>
                <a:blip r:embed="rId2"/>
              </a:buBlip>
            </a:pPr>
            <a:r>
              <a:rPr lang="en-US" sz="6000" dirty="0">
                <a:solidFill>
                  <a:srgbClr val="0070C0"/>
                </a:solidFill>
              </a:rPr>
              <a:t> </a:t>
            </a:r>
            <a:r>
              <a:rPr lang="mn-MN" sz="3300" dirty="0">
                <a:solidFill>
                  <a:srgbClr val="0070C0"/>
                </a:solidFill>
              </a:rPr>
              <a:t>БИНХ-ын хүчин төгөлдөр ирцийг хэрхэн хангадаг вэ? </a:t>
            </a:r>
            <a:endParaRPr lang="en-US" sz="3300" dirty="0">
              <a:solidFill>
                <a:srgbClr val="0070C0"/>
              </a:solidFill>
            </a:endParaRPr>
          </a:p>
        </p:txBody>
      </p:sp>
    </p:spTree>
    <p:extLst>
      <p:ext uri="{BB962C8B-B14F-4D97-AF65-F5344CB8AC3E}">
        <p14:creationId xmlns:p14="http://schemas.microsoft.com/office/powerpoint/2010/main" val="462500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4731990"/>
            <a:ext cx="2133600" cy="273844"/>
          </a:xfrm>
        </p:spPr>
        <p:txBody>
          <a:bodyPr/>
          <a:lstStyle/>
          <a:p>
            <a:fld id="{2010F75A-1B78-4EB4-B6CA-9C5F08103C9A}" type="slidenum">
              <a:rPr lang="en-US" smtClean="0"/>
              <a:pPr/>
              <a:t>41</a:t>
            </a:fld>
            <a:endParaRPr lang="en-US" dirty="0"/>
          </a:p>
        </p:txBody>
      </p:sp>
      <p:sp>
        <p:nvSpPr>
          <p:cNvPr id="3" name="Rectangle 2">
            <a:extLst>
              <a:ext uri="{FF2B5EF4-FFF2-40B4-BE49-F238E27FC236}">
                <a16:creationId xmlns="" xmlns:a16="http://schemas.microsoft.com/office/drawing/2014/main" id="{3FB99E43-675C-49F2-8856-D1FD22BFC197}"/>
              </a:ext>
            </a:extLst>
          </p:cNvPr>
          <p:cNvSpPr/>
          <p:nvPr/>
        </p:nvSpPr>
        <p:spPr>
          <a:xfrm>
            <a:off x="1403648" y="416131"/>
            <a:ext cx="6502871" cy="323165"/>
          </a:xfrm>
          <a:prstGeom prst="rect">
            <a:avLst/>
          </a:prstGeom>
        </p:spPr>
        <p:txBody>
          <a:bodyPr wrap="square">
            <a:spAutoFit/>
          </a:bodyPr>
          <a:lstStyle/>
          <a:p>
            <a:r>
              <a:rPr lang="mn-MN" sz="1500" b="1" dirty="0">
                <a:solidFill>
                  <a:srgbClr val="1CADE4">
                    <a:lumMod val="50000"/>
                  </a:srgbClr>
                </a:solidFill>
                <a:latin typeface="Segoe UI Black" panose="020B0A02040204020203" pitchFamily="34" charset="0"/>
                <a:ea typeface="Segoe UI Black" panose="020B0A02040204020203" pitchFamily="34" charset="0"/>
                <a:cs typeface="Segoe UI Light" panose="020B0502040204020203" pitchFamily="34" charset="0"/>
              </a:rPr>
              <a:t>ИНХ-ын хуралдааны хэлэлцэх асуудлын дэс дарааллын загвар:</a:t>
            </a:r>
            <a:endParaRPr lang="en-US" sz="1500" dirty="0">
              <a:solidFill>
                <a:srgbClr val="1CADE4">
                  <a:lumMod val="50000"/>
                </a:srgbClr>
              </a:solidFill>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4" name="Rectangle 3">
            <a:extLst>
              <a:ext uri="{FF2B5EF4-FFF2-40B4-BE49-F238E27FC236}">
                <a16:creationId xmlns="" xmlns:a16="http://schemas.microsoft.com/office/drawing/2014/main" id="{3460E599-DBA7-4B4B-9D4E-52D2CBEEC5D3}"/>
              </a:ext>
            </a:extLst>
          </p:cNvPr>
          <p:cNvSpPr/>
          <p:nvPr/>
        </p:nvSpPr>
        <p:spPr>
          <a:xfrm>
            <a:off x="539552" y="1127540"/>
            <a:ext cx="4319520" cy="3460434"/>
          </a:xfrm>
          <a:prstGeom prst="rect">
            <a:avLst/>
          </a:prstGeom>
          <a:noFill/>
          <a:ln w="12700">
            <a:noFill/>
            <a:prstDash val="solid"/>
          </a:ln>
        </p:spPr>
        <p:txBody>
          <a:bodyPr wrap="square">
            <a:spAutoFit/>
          </a:bodyPr>
          <a:lstStyle/>
          <a:p>
            <a:pPr marL="257175" indent="-257175" algn="just">
              <a:lnSpc>
                <a:spcPct val="114000"/>
              </a:lnSpc>
              <a:buFont typeface="+mj-lt"/>
              <a:buAutoNum type="arabicPeriod"/>
              <a:tabLst>
                <a:tab pos="202883" algn="l"/>
              </a:tabLst>
            </a:pP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Багийн Засаг даргын бэлдсэн Хүснэгт 4 дэх төслийн урьдчилсан жагсаалтыг танилцуулах (3 төрлийн арга тус бүрээр ирсэн санал, түүнийг нэгтгэж жагсаалтыг хэрхэн гаргасан үйл явцыг тайлбарлах )</a:t>
            </a:r>
            <a:endPar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endParaRPr>
          </a:p>
          <a:p>
            <a:pPr marL="257175" indent="-257175" algn="just">
              <a:lnSpc>
                <a:spcPct val="114000"/>
              </a:lnSpc>
              <a:buFont typeface="+mj-lt"/>
              <a:buAutoNum type="arabicPeriod"/>
              <a:tabLst>
                <a:tab pos="202883" algn="l"/>
              </a:tabLst>
            </a:pP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Хуралд оролцогчдоос шинээр санал гаргах </a:t>
            </a:r>
            <a:endPar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endParaRPr>
          </a:p>
          <a:p>
            <a:pPr marL="257175" indent="-257175" algn="just">
              <a:lnSpc>
                <a:spcPct val="114000"/>
              </a:lnSpc>
              <a:buFont typeface="+mj-lt"/>
              <a:buAutoNum type="arabicPeriod"/>
              <a:tabLst>
                <a:tab pos="202883" algn="l"/>
              </a:tabLst>
            </a:pP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Шинээр гаргасан саналыг жагсаалтад оруулах</a:t>
            </a:r>
            <a:endPar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endParaRPr>
          </a:p>
          <a:p>
            <a:pPr marL="257175" indent="-257175" algn="just">
              <a:lnSpc>
                <a:spcPct val="114000"/>
              </a:lnSpc>
              <a:buFont typeface="+mj-lt"/>
              <a:buAutoNum type="arabicPeriod"/>
              <a:tabLst>
                <a:tab pos="202883" algn="l"/>
              </a:tabLst>
            </a:pP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Ижил саналыг нэгтгэх, ОНХС-ийн хөрөнгөөр санхүүжүүлэхийг хориглосон хөрөнгө оруулалтын санал байвал хасах</a:t>
            </a:r>
            <a:endPar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endParaRPr>
          </a:p>
          <a:p>
            <a:pPr marL="257175" indent="-257175" algn="just">
              <a:lnSpc>
                <a:spcPct val="114000"/>
              </a:lnSpc>
              <a:buFont typeface="+mj-lt"/>
              <a:buAutoNum type="arabicPeriod"/>
              <a:tabLst>
                <a:tab pos="202883" algn="l"/>
              </a:tabLst>
            </a:pP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Төслүүдийг ач холбогдлоор нь үнэлэх, төслийг эрэмбэлэх ажиллагааг зохион байгуулах </a:t>
            </a:r>
            <a:r>
              <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a:t>
            </a: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энэхүү гарын авлагын </a:t>
            </a:r>
            <a:r>
              <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3</a:t>
            </a: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.3-р хэсэгт тусгасан аргуудаас ашиглан</a:t>
            </a:r>
            <a:r>
              <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a:t>
            </a: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  </a:t>
            </a:r>
            <a:endPar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endParaRPr>
          </a:p>
          <a:p>
            <a:pPr marL="257175" indent="-257175" algn="just">
              <a:lnSpc>
                <a:spcPct val="114000"/>
              </a:lnSpc>
              <a:buFont typeface="+mj-lt"/>
              <a:buAutoNum type="arabicPeriod"/>
              <a:tabLst>
                <a:tab pos="202883" algn="l"/>
              </a:tabLst>
            </a:pP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Эрэмбэлсэн төслийн жагсаалтыг танилцуулах</a:t>
            </a:r>
          </a:p>
          <a:p>
            <a:pPr marL="257175" indent="-257175" algn="just">
              <a:lnSpc>
                <a:spcPct val="114000"/>
              </a:lnSpc>
              <a:buFont typeface="+mj-lt"/>
              <a:buAutoNum type="arabicPeriod"/>
              <a:tabLst>
                <a:tab pos="202883" algn="l"/>
              </a:tabLst>
            </a:pP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Төсөл тус бүрээр дэмжиж буй эсэхийг ил тод санал хураах</a:t>
            </a:r>
          </a:p>
          <a:p>
            <a:pPr marL="257175" indent="-257175" algn="just">
              <a:lnSpc>
                <a:spcPct val="114000"/>
              </a:lnSpc>
              <a:buFont typeface="+mj-lt"/>
              <a:buAutoNum type="arabicPeriod"/>
              <a:tabLst>
                <a:tab pos="202883" algn="l"/>
              </a:tabLst>
            </a:pP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ИНХ-ын тогтоол гаргах</a:t>
            </a:r>
          </a:p>
          <a:p>
            <a:pPr algn="r">
              <a:lnSpc>
                <a:spcPct val="114000"/>
              </a:lnSpc>
              <a:tabLst>
                <a:tab pos="202883" algn="l"/>
              </a:tabLst>
            </a:pPr>
            <a:r>
              <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a:t>
            </a: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ОНХС-ийн журам 5.9-5.13</a:t>
            </a:r>
            <a:r>
              <a:rPr lang="en-US"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a:t>
            </a:r>
          </a:p>
        </p:txBody>
      </p:sp>
      <p:pic>
        <p:nvPicPr>
          <p:cNvPr id="6" name="Picture 5"/>
          <p:cNvPicPr>
            <a:picLocks noChangeAspect="1"/>
          </p:cNvPicPr>
          <p:nvPr/>
        </p:nvPicPr>
        <p:blipFill rotWithShape="1">
          <a:blip r:embed="rId2"/>
          <a:srcRect l="18247" t="20619" r="53067" b="33883"/>
          <a:stretch/>
        </p:blipFill>
        <p:spPr>
          <a:xfrm>
            <a:off x="5341255" y="920377"/>
            <a:ext cx="2898950" cy="2586395"/>
          </a:xfrm>
          <a:prstGeom prst="rect">
            <a:avLst/>
          </a:prstGeom>
        </p:spPr>
      </p:pic>
      <p:sp>
        <p:nvSpPr>
          <p:cNvPr id="7" name="Rectangle 6"/>
          <p:cNvSpPr/>
          <p:nvPr/>
        </p:nvSpPr>
        <p:spPr>
          <a:xfrm>
            <a:off x="5341256" y="3527936"/>
            <a:ext cx="2920161" cy="1200329"/>
          </a:xfrm>
          <a:prstGeom prst="rect">
            <a:avLst/>
          </a:prstGeom>
          <a:solidFill>
            <a:schemeClr val="bg1">
              <a:lumMod val="95000"/>
            </a:schemeClr>
          </a:solidFill>
          <a:ln>
            <a:solidFill>
              <a:srgbClr val="0070C0"/>
            </a:solidFill>
            <a:prstDash val="dash"/>
          </a:ln>
        </p:spPr>
        <p:txBody>
          <a:bodyPr wrap="square">
            <a:spAutoFit/>
          </a:bodyPr>
          <a:lstStyle/>
          <a:p>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Багийн ИНХ-ын хуралдааны тэмдэглэлийг хэрхэн хөтлөх загварыг ОНХС-ын журмын 6-р хавсралт “</a:t>
            </a:r>
            <a:r>
              <a:rPr lang="mn-MN" sz="1200" b="1" dirty="0">
                <a:solidFill>
                  <a:srgbClr val="C00000"/>
                </a:solidFill>
                <a:latin typeface="Segoe UI Light" panose="020B0502040204020203" pitchFamily="34" charset="0"/>
                <a:cs typeface="Segoe UI Light" panose="020B0502040204020203" pitchFamily="34" charset="0"/>
              </a:rPr>
              <a:t>Багийн ИНХ-ын хуралдааны тэмдэглэл</a:t>
            </a:r>
            <a:r>
              <a:rPr lang="mn-MN" sz="1200" dirty="0">
                <a:solidFill>
                  <a:prstClr val="black"/>
                </a:solidFill>
                <a:latin typeface="Segoe UI Light" panose="020B0502040204020203" pitchFamily="34" charset="0"/>
                <a:ea typeface="Calibri" panose="020F0502020204030204" pitchFamily="34" charset="0"/>
                <a:cs typeface="Segoe UI Light" panose="020B0502040204020203" pitchFamily="34" charset="0"/>
              </a:rPr>
              <a:t>”-д тодорхой заасан тул үйл ажиллагаандаа авч ашиглана уу. </a:t>
            </a:r>
            <a:endParaRPr lang="en-US" sz="1200" dirty="0">
              <a:solidFill>
                <a:prstClr val="black"/>
              </a:solidFill>
            </a:endParaRPr>
          </a:p>
        </p:txBody>
      </p:sp>
    </p:spTree>
    <p:extLst>
      <p:ext uri="{BB962C8B-B14F-4D97-AF65-F5344CB8AC3E}">
        <p14:creationId xmlns:p14="http://schemas.microsoft.com/office/powerpoint/2010/main" val="28182257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07654"/>
            <a:ext cx="8229600" cy="857250"/>
          </a:xfrm>
        </p:spPr>
        <p:txBody>
          <a:bodyPr>
            <a:noAutofit/>
          </a:bodyPr>
          <a:lstStyle/>
          <a:p>
            <a:pPr>
              <a:spcBef>
                <a:spcPts val="0"/>
              </a:spcBef>
            </a:pPr>
            <a:r>
              <a:rPr lang="mn-MN" sz="3000" b="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Төслийг ач холбогдлоор нь эрэмбэлэх нь: </a:t>
            </a:r>
            <a:r>
              <a:rPr lang="mn-MN" sz="3000" i="1"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Эрэмбэлэх матриц болон бусад аргууд</a:t>
            </a:r>
            <a:endParaRPr lang="en-US" sz="3000" i="1" dirty="0">
              <a:solidFill>
                <a:schemeClr val="tx2"/>
              </a:solidFill>
            </a:endParaRPr>
          </a:p>
        </p:txBody>
      </p:sp>
    </p:spTree>
    <p:extLst>
      <p:ext uri="{BB962C8B-B14F-4D97-AF65-F5344CB8AC3E}">
        <p14:creationId xmlns:p14="http://schemas.microsoft.com/office/powerpoint/2010/main" val="3472589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32072847"/>
              </p:ext>
            </p:extLst>
          </p:nvPr>
        </p:nvGraphicFramePr>
        <p:xfrm>
          <a:off x="162614" y="1947212"/>
          <a:ext cx="8109407" cy="275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611560" y="1059582"/>
            <a:ext cx="7920879" cy="1019818"/>
          </a:xfrm>
          <a:prstGeom prst="rect">
            <a:avLst/>
          </a:prstGeom>
          <a:ln cap="flat">
            <a:noFill/>
            <a:miter lim="800000"/>
          </a:ln>
        </p:spPr>
        <p:style>
          <a:lnRef idx="2">
            <a:schemeClr val="accent5"/>
          </a:lnRef>
          <a:fillRef idx="1">
            <a:schemeClr val="lt1"/>
          </a:fillRef>
          <a:effectRef idx="0">
            <a:schemeClr val="accent5"/>
          </a:effectRef>
          <a:fontRef idx="minor">
            <a:schemeClr val="dk1"/>
          </a:fontRef>
        </p:style>
        <p:txBody>
          <a:bodyPr vert="horz" lIns="43989" tIns="21995" rIns="43989" bIns="21995" rtlCol="0" anchor="ctr">
            <a:noAutofit/>
          </a:bodyPr>
          <a:lstStyle>
            <a:lvl1pPr algn="l" defTabSz="755973" rtl="0" eaLnBrk="1" latinLnBrk="0" hangingPunct="1">
              <a:lnSpc>
                <a:spcPct val="90000"/>
              </a:lnSpc>
              <a:spcBef>
                <a:spcPct val="0"/>
              </a:spcBef>
              <a:buNone/>
              <a:defRPr sz="3638" kern="1200">
                <a:solidFill>
                  <a:schemeClr val="tx1"/>
                </a:solidFill>
                <a:latin typeface="+mj-lt"/>
                <a:ea typeface="+mj-ea"/>
                <a:cs typeface="+mj-cs"/>
              </a:defRPr>
            </a:lvl1pPr>
          </a:lstStyle>
          <a:p>
            <a:pPr>
              <a:lnSpc>
                <a:spcPct val="150000"/>
              </a:lnSpc>
            </a:pPr>
            <a:r>
              <a:rPr lang="mn-MN" sz="1600" dirty="0">
                <a:solidFill>
                  <a:prstClr val="black"/>
                </a:solidFill>
                <a:latin typeface="Segoe UI Light" panose="020B0502040204020203" pitchFamily="34" charset="0"/>
                <a:ea typeface="Segoe UI Emoji" panose="020B0502040204020203" pitchFamily="34" charset="0"/>
                <a:cs typeface="Segoe UI Light" panose="020B0502040204020203" pitchFamily="34" charset="0"/>
              </a:rPr>
              <a:t>Төслүүдийг эрэмбэлэхийн өмнө тэргүүлэх ач холбогдолтой төслүүдийг тодорхойлох зорилгоор</a:t>
            </a:r>
            <a:r>
              <a:rPr lang="en-US" sz="1600" dirty="0">
                <a:solidFill>
                  <a:prstClr val="black"/>
                </a:solidFill>
                <a:latin typeface="Segoe UI Light" panose="020B0502040204020203" pitchFamily="34" charset="0"/>
                <a:ea typeface="Segoe UI Emoji" panose="020B0502040204020203" pitchFamily="34" charset="0"/>
                <a:cs typeface="Segoe UI Light" panose="020B0502040204020203" pitchFamily="34" charset="0"/>
              </a:rPr>
              <a:t> </a:t>
            </a:r>
            <a:r>
              <a:rPr lang="mn-MN" sz="1600" dirty="0">
                <a:solidFill>
                  <a:prstClr val="black"/>
                </a:solidFill>
                <a:latin typeface="Segoe UI Light" panose="020B0502040204020203" pitchFamily="34" charset="0"/>
                <a:ea typeface="Segoe UI Emoji" panose="020B0502040204020203" pitchFamily="34" charset="0"/>
                <a:cs typeface="Segoe UI Light" panose="020B0502040204020203" pitchFamily="34" charset="0"/>
              </a:rPr>
              <a:t>“</a:t>
            </a:r>
            <a:r>
              <a:rPr lang="mn-MN" sz="1600" b="1" dirty="0">
                <a:solidFill>
                  <a:srgbClr val="2683C6"/>
                </a:solidFill>
                <a:latin typeface="Segoe UI Light" panose="020B0502040204020203" pitchFamily="34" charset="0"/>
                <a:ea typeface="Segoe UI Emoji" panose="020B0502040204020203" pitchFamily="34" charset="0"/>
                <a:cs typeface="Segoe UI Light" panose="020B0502040204020203" pitchFamily="34" charset="0"/>
              </a:rPr>
              <a:t>Эрэмбэлэлтийн матриц</a:t>
            </a:r>
            <a:r>
              <a:rPr lang="mn-MN" sz="1600" b="1" dirty="0">
                <a:solidFill>
                  <a:srgbClr val="1CADE4"/>
                </a:solidFill>
                <a:latin typeface="Segoe UI Light" panose="020B0502040204020203" pitchFamily="34" charset="0"/>
                <a:ea typeface="Segoe UI Emoji" panose="020B0502040204020203" pitchFamily="34" charset="0"/>
                <a:cs typeface="Segoe UI Light" panose="020B0502040204020203" pitchFamily="34" charset="0"/>
              </a:rPr>
              <a:t>”, </a:t>
            </a:r>
            <a:r>
              <a:rPr lang="mn-MN" sz="1600" dirty="0">
                <a:solidFill>
                  <a:prstClr val="black"/>
                </a:solidFill>
                <a:latin typeface="Segoe UI Light" panose="020B0502040204020203" pitchFamily="34" charset="0"/>
                <a:ea typeface="Segoe UI Emoji" panose="020B0502040204020203" pitchFamily="34" charset="0"/>
                <a:cs typeface="Segoe UI Light" panose="020B0502040204020203" pitchFamily="34" charset="0"/>
              </a:rPr>
              <a:t>“</a:t>
            </a:r>
            <a:r>
              <a:rPr lang="mn-MN" sz="1600" b="1" dirty="0">
                <a:solidFill>
                  <a:srgbClr val="FF0000"/>
                </a:solidFill>
                <a:latin typeface="Segoe UI Light" panose="020B0502040204020203" pitchFamily="34" charset="0"/>
                <a:ea typeface="Segoe UI Emoji" panose="020B0502040204020203" pitchFamily="34" charset="0"/>
                <a:cs typeface="Segoe UI Light" panose="020B0502040204020203" pitchFamily="34" charset="0"/>
              </a:rPr>
              <a:t>Асуудлын мод</a:t>
            </a:r>
            <a:r>
              <a:rPr lang="mn-MN" sz="1600" dirty="0">
                <a:solidFill>
                  <a:prstClr val="black"/>
                </a:solidFill>
                <a:latin typeface="Segoe UI Light" panose="020B0502040204020203" pitchFamily="34" charset="0"/>
                <a:ea typeface="Segoe UI Emoji" panose="020B0502040204020203" pitchFamily="34" charset="0"/>
                <a:cs typeface="Segoe UI Light" panose="020B0502040204020203" pitchFamily="34" charset="0"/>
              </a:rPr>
              <a:t>” болон “</a:t>
            </a:r>
            <a:r>
              <a:rPr lang="mn-MN" sz="1600" b="1" dirty="0">
                <a:solidFill>
                  <a:srgbClr val="7030A0"/>
                </a:solidFill>
                <a:latin typeface="Segoe UI Light" panose="020B0502040204020203" pitchFamily="34" charset="0"/>
                <a:ea typeface="Segoe UI Emoji" panose="020B0502040204020203" pitchFamily="34" charset="0"/>
                <a:cs typeface="Segoe UI Light" panose="020B0502040204020203" pitchFamily="34" charset="0"/>
              </a:rPr>
              <a:t>Шийдлийн мод</a:t>
            </a:r>
            <a:r>
              <a:rPr lang="mn-MN" sz="1600" dirty="0">
                <a:solidFill>
                  <a:prstClr val="black"/>
                </a:solidFill>
                <a:latin typeface="Segoe UI Light" panose="020B0502040204020203" pitchFamily="34" charset="0"/>
                <a:ea typeface="Segoe UI Emoji" panose="020B0502040204020203" pitchFamily="34" charset="0"/>
                <a:cs typeface="Segoe UI Light" panose="020B0502040204020203" pitchFamily="34" charset="0"/>
              </a:rPr>
              <a:t>” зэрэг аргыг ашиглаж болно.</a:t>
            </a:r>
            <a:endParaRPr lang="en-US" sz="1600" dirty="0">
              <a:solidFill>
                <a:prstClr val="black"/>
              </a:solidFill>
              <a:latin typeface="Segoe UI Light" panose="020B0502040204020203" pitchFamily="34" charset="0"/>
              <a:ea typeface="Segoe UI Emoji" panose="020B0502040204020203" pitchFamily="34" charset="0"/>
              <a:cs typeface="Segoe UI Light" panose="020B0502040204020203" pitchFamily="34" charset="0"/>
            </a:endParaRPr>
          </a:p>
        </p:txBody>
      </p:sp>
      <p:sp>
        <p:nvSpPr>
          <p:cNvPr id="7" name="TextBox 6">
            <a:extLst>
              <a:ext uri="{FF2B5EF4-FFF2-40B4-BE49-F238E27FC236}">
                <a16:creationId xmlns="" xmlns:a16="http://schemas.microsoft.com/office/drawing/2014/main" id="{79D4721F-2F9C-4C40-AF87-2705F28FC904}"/>
              </a:ext>
            </a:extLst>
          </p:cNvPr>
          <p:cNvSpPr txBox="1"/>
          <p:nvPr/>
        </p:nvSpPr>
        <p:spPr>
          <a:xfrm>
            <a:off x="1331640" y="369781"/>
            <a:ext cx="7027683" cy="369332"/>
          </a:xfrm>
          <a:prstGeom prst="rect">
            <a:avLst/>
          </a:prstGeom>
          <a:noFill/>
        </p:spPr>
        <p:txBody>
          <a:bodyPr wrap="square" rtlCol="0">
            <a:spAutoFit/>
          </a:bodyPr>
          <a:lstStyle/>
          <a:p>
            <a:r>
              <a:rPr lang="mn-MN" b="1" dirty="0">
                <a:solidFill>
                  <a:schemeClr val="tx2"/>
                </a:solidFill>
                <a:latin typeface="Segoe UI Light" panose="020B0502040204020203" pitchFamily="34" charset="0"/>
                <a:cs typeface="Segoe UI Light" panose="020B0502040204020203" pitchFamily="34" charset="0"/>
              </a:rPr>
              <a:t>3.2 ТӨСЛИЙГ АЧ ХОЛБОГДЛООР НЬ ЭРЭМБЭЛЭХ</a:t>
            </a:r>
            <a:endParaRPr lang="en-US" b="1" dirty="0">
              <a:solidFill>
                <a:schemeClr val="tx2"/>
              </a:solidFill>
              <a:latin typeface="Segoe UI Light" panose="020B0502040204020203" pitchFamily="34" charset="0"/>
              <a:cs typeface="Segoe UI Light" panose="020B0502040204020203" pitchFamily="34" charset="0"/>
            </a:endParaRPr>
          </a:p>
        </p:txBody>
      </p:sp>
      <p:sp>
        <p:nvSpPr>
          <p:cNvPr id="6" name="Slide Number Placeholder 5"/>
          <p:cNvSpPr>
            <a:spLocks noGrp="1"/>
          </p:cNvSpPr>
          <p:nvPr>
            <p:ph type="sldNum" sz="quarter" idx="12"/>
          </p:nvPr>
        </p:nvSpPr>
        <p:spPr/>
        <p:txBody>
          <a:bodyPr/>
          <a:lstStyle/>
          <a:p>
            <a:fld id="{2010F75A-1B78-4EB4-B6CA-9C5F08103C9A}" type="slidenum">
              <a:rPr lang="en-US" smtClean="0"/>
              <a:pPr/>
              <a:t>43</a:t>
            </a:fld>
            <a:endParaRPr lang="en-US"/>
          </a:p>
        </p:txBody>
      </p:sp>
    </p:spTree>
    <p:extLst>
      <p:ext uri="{BB962C8B-B14F-4D97-AF65-F5344CB8AC3E}">
        <p14:creationId xmlns:p14="http://schemas.microsoft.com/office/powerpoint/2010/main" val="414388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mn-MN" sz="1800" b="1" u="sng" dirty="0">
                <a:solidFill>
                  <a:schemeClr val="accent1">
                    <a:lumMod val="50000"/>
                  </a:schemeClr>
                </a:solidFill>
                <a:latin typeface="Segoe UI Light" panose="020B0502040204020203" pitchFamily="34" charset="0"/>
                <a:cs typeface="Segoe UI Light" panose="020B0502040204020203" pitchFamily="34" charset="0"/>
              </a:rPr>
              <a:t>А. ЭРЭМБЭЛЭЛТИЙН МАТРИЦЫН АРГА</a:t>
            </a:r>
            <a:endParaRPr lang="en-US" sz="1800" b="1" u="sng" dirty="0">
              <a:solidFill>
                <a:schemeClr val="accent1">
                  <a:lumMod val="50000"/>
                </a:schemeClr>
              </a:soli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idx="1"/>
          </p:nvPr>
        </p:nvSpPr>
        <p:spPr>
          <a:xfrm>
            <a:off x="457200" y="1088231"/>
            <a:ext cx="8229600" cy="3394472"/>
          </a:xfrm>
        </p:spPr>
        <p:txBody>
          <a:bodyPr>
            <a:noAutofit/>
          </a:bodyPr>
          <a:lstStyle/>
          <a:p>
            <a:pPr marL="0" indent="0">
              <a:lnSpc>
                <a:spcPct val="114000"/>
              </a:lnSpc>
              <a:buNone/>
            </a:pPr>
            <a:r>
              <a:rPr lang="mn-MN" sz="1600" dirty="0">
                <a:solidFill>
                  <a:schemeClr val="tx1"/>
                </a:solidFill>
                <a:latin typeface="Segoe UI Light" panose="020B0502040204020203" pitchFamily="34" charset="0"/>
                <a:cs typeface="Segoe UI Light" panose="020B0502040204020203" pitchFamily="34" charset="0"/>
              </a:rPr>
              <a:t>Энэ аргын тусламжтайгаар </a:t>
            </a:r>
            <a:r>
              <a:rPr lang="mn-MN" sz="1600" dirty="0" smtClean="0">
                <a:solidFill>
                  <a:schemeClr val="tx1"/>
                </a:solidFill>
                <a:latin typeface="Segoe UI Light" panose="020B0502040204020203" pitchFamily="34" charset="0"/>
                <a:cs typeface="Segoe UI Light" panose="020B0502040204020203" pitchFamily="34" charset="0"/>
              </a:rPr>
              <a:t>тухайн багт </a:t>
            </a:r>
            <a:r>
              <a:rPr lang="mn-MN" sz="1600" dirty="0">
                <a:solidFill>
                  <a:schemeClr val="tx1"/>
                </a:solidFill>
                <a:latin typeface="Segoe UI Light" panose="020B0502040204020203" pitchFamily="34" charset="0"/>
                <a:cs typeface="Segoe UI Light" panose="020B0502040204020203" pitchFamily="34" charset="0"/>
              </a:rPr>
              <a:t>тулгамдаад буй гол асуудлыг тодорхойлно. </a:t>
            </a:r>
          </a:p>
          <a:p>
            <a:pPr marL="219936" indent="-219936">
              <a:lnSpc>
                <a:spcPct val="114000"/>
              </a:lnSpc>
              <a:buFont typeface="+mj-lt"/>
              <a:buAutoNum type="arabicPeriod"/>
            </a:pPr>
            <a:r>
              <a:rPr lang="mn-MN" sz="1400" dirty="0">
                <a:latin typeface="Segoe UI Light" panose="020B0502040204020203" pitchFamily="34" charset="0"/>
                <a:cs typeface="Segoe UI Light" panose="020B0502040204020203" pitchFamily="34" charset="0"/>
              </a:rPr>
              <a:t>Багийн иргэдээс тухайн багийн хувьд тулгамдсан ямар асуудлууд байгааг тодруулна. </a:t>
            </a:r>
          </a:p>
          <a:p>
            <a:pPr marL="219936" indent="-219936">
              <a:lnSpc>
                <a:spcPct val="114000"/>
              </a:lnSpc>
              <a:buFont typeface="+mj-lt"/>
              <a:buAutoNum type="arabicPeriod"/>
            </a:pPr>
            <a:r>
              <a:rPr lang="mn-MN" sz="1400" dirty="0">
                <a:latin typeface="Segoe UI Light" panose="020B0502040204020203" pitchFamily="34" charset="0"/>
                <a:cs typeface="Segoe UI Light" panose="020B0502040204020203" pitchFamily="34" charset="0"/>
              </a:rPr>
              <a:t>Олон хүний эрх ашгийг хамарсан хэдэн гол асуудлыг самбарт бичнэ. </a:t>
            </a:r>
          </a:p>
          <a:p>
            <a:pPr marL="219936" indent="-219936">
              <a:lnSpc>
                <a:spcPct val="114000"/>
              </a:lnSpc>
              <a:buFont typeface="+mj-lt"/>
              <a:buAutoNum type="arabicPeriod"/>
            </a:pPr>
            <a:r>
              <a:rPr lang="mn-MN" sz="1400" dirty="0">
                <a:latin typeface="Segoe UI Light" panose="020B0502040204020203" pitchFamily="34" charset="0"/>
                <a:cs typeface="Segoe UI Light" panose="020B0502040204020203" pitchFamily="34" charset="0"/>
              </a:rPr>
              <a:t>Иргэдээс эдгээр асуудалд ач холбогдлын хувьд хамгийн түрүүнд шийдвэрлэх шаардлагатай нь аль болохыг асууж, </a:t>
            </a:r>
            <a:r>
              <a:rPr lang="mn-MN" sz="1400" b="1" dirty="0">
                <a:latin typeface="Segoe UI Light" panose="020B0502040204020203" pitchFamily="34" charset="0"/>
                <a:cs typeface="Segoe UI Light" panose="020B0502040204020203" pitchFamily="34" charset="0"/>
              </a:rPr>
              <a:t>1-5</a:t>
            </a:r>
            <a:r>
              <a:rPr lang="mn-MN" sz="1400" dirty="0">
                <a:latin typeface="Segoe UI Light" panose="020B0502040204020203" pitchFamily="34" charset="0"/>
                <a:cs typeface="Segoe UI Light" panose="020B0502040204020203" pitchFamily="34" charset="0"/>
              </a:rPr>
              <a:t> оноо өгүүлж эрэмбэлнэ</a:t>
            </a:r>
            <a:r>
              <a:rPr lang="en-US" sz="1400" dirty="0">
                <a:latin typeface="Segoe UI Light" panose="020B0502040204020203" pitchFamily="34" charset="0"/>
                <a:cs typeface="Segoe UI Light" panose="020B0502040204020203" pitchFamily="34" charset="0"/>
              </a:rPr>
              <a:t> /</a:t>
            </a:r>
            <a:r>
              <a:rPr lang="mn-MN" sz="1400" i="1" dirty="0">
                <a:solidFill>
                  <a:srgbClr val="0070C0"/>
                </a:solidFill>
                <a:latin typeface="Segoe UI Light" panose="020B0502040204020203" pitchFamily="34" charset="0"/>
                <a:cs typeface="Segoe UI Light" panose="020B0502040204020203" pitchFamily="34" charset="0"/>
              </a:rPr>
              <a:t>хамгийн чухал асуудлыг 1-т</a:t>
            </a:r>
            <a:r>
              <a:rPr lang="en-US" sz="1400" i="1" dirty="0">
                <a:solidFill>
                  <a:srgbClr val="0070C0"/>
                </a:solidFill>
                <a:latin typeface="Segoe UI Light" panose="020B0502040204020203" pitchFamily="34" charset="0"/>
                <a:cs typeface="Segoe UI Light" panose="020B0502040204020203" pitchFamily="34" charset="0"/>
              </a:rPr>
              <a:t>/.</a:t>
            </a:r>
            <a:endParaRPr lang="mn-MN" sz="1400" dirty="0">
              <a:latin typeface="Segoe UI Light" panose="020B0502040204020203" pitchFamily="34" charset="0"/>
              <a:cs typeface="Segoe UI Light" panose="020B0502040204020203" pitchFamily="34" charset="0"/>
            </a:endParaRPr>
          </a:p>
          <a:p>
            <a:pPr marL="219936" indent="-219936">
              <a:lnSpc>
                <a:spcPct val="114000"/>
              </a:lnSpc>
              <a:buFont typeface="+mj-lt"/>
              <a:buAutoNum type="arabicPeriod"/>
            </a:pPr>
            <a:r>
              <a:rPr lang="mn-MN" sz="1400" dirty="0">
                <a:latin typeface="Segoe UI Light" panose="020B0502040204020203" pitchFamily="34" charset="0"/>
                <a:cs typeface="Segoe UI Light" panose="020B0502040204020203" pitchFamily="34" charset="0"/>
              </a:rPr>
              <a:t>Хамгийн түрүүнд эрэмбэлэгдсэн асуудлыг Асуудлын мод болон Шийдлийн модны аргын тусламжтайгаар хэрхэн шийдвэрлэхээ тодорхойлон, холбогдох төслүүдийг ач холбогдол болон ОНХС-ийн төсөвт багтсан дүнтэй байх зэрэг үзүүлэлтээр иргэдээр хэлэлцүүлж сонгуулна.  </a:t>
            </a:r>
            <a:endParaRPr lang="en-US" sz="1400" dirty="0">
              <a:latin typeface="Segoe UI Light" panose="020B0502040204020203" pitchFamily="34" charset="0"/>
              <a:cs typeface="Segoe UI Light" panose="020B0502040204020203" pitchFamily="34" charset="0"/>
            </a:endParaRPr>
          </a:p>
        </p:txBody>
      </p:sp>
      <p:sp>
        <p:nvSpPr>
          <p:cNvPr id="5" name="Slide Number Placeholder 4"/>
          <p:cNvSpPr>
            <a:spLocks noGrp="1"/>
          </p:cNvSpPr>
          <p:nvPr>
            <p:ph type="sldNum" sz="quarter" idx="12"/>
          </p:nvPr>
        </p:nvSpPr>
        <p:spPr/>
        <p:txBody>
          <a:bodyPr/>
          <a:lstStyle/>
          <a:p>
            <a:fld id="{2010F75A-1B78-4EB4-B6CA-9C5F08103C9A}" type="slidenum">
              <a:rPr lang="en-US" smtClean="0"/>
              <a:pPr/>
              <a:t>44</a:t>
            </a:fld>
            <a:endParaRPr lang="en-US"/>
          </a:p>
        </p:txBody>
      </p:sp>
      <p:pic>
        <p:nvPicPr>
          <p:cNvPr id="4" name="Picture 3"/>
          <p:cNvPicPr>
            <a:picLocks noChangeAspect="1"/>
          </p:cNvPicPr>
          <p:nvPr/>
        </p:nvPicPr>
        <p:blipFill rotWithShape="1">
          <a:blip r:embed="rId2"/>
          <a:srcRect l="16778" t="43007" r="52202" b="33062"/>
          <a:stretch/>
        </p:blipFill>
        <p:spPr>
          <a:xfrm>
            <a:off x="2726129" y="3283397"/>
            <a:ext cx="3691742" cy="1620788"/>
          </a:xfrm>
          <a:prstGeom prst="rect">
            <a:avLst/>
          </a:prstGeom>
        </p:spPr>
      </p:pic>
    </p:spTree>
    <p:extLst>
      <p:ext uri="{BB962C8B-B14F-4D97-AF65-F5344CB8AC3E}">
        <p14:creationId xmlns:p14="http://schemas.microsoft.com/office/powerpoint/2010/main" val="362184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760" y="458768"/>
            <a:ext cx="6172200" cy="428628"/>
          </a:xfrm>
        </p:spPr>
        <p:txBody>
          <a:bodyPr>
            <a:normAutofit fontScale="90000"/>
          </a:bodyPr>
          <a:lstStyle/>
          <a:p>
            <a:r>
              <a:rPr lang="mn-MN" sz="2400" dirty="0"/>
              <a:t>Дасгал ажил /Эрэмбэлэлтийн матриц/- 15 минут</a:t>
            </a:r>
            <a:endParaRPr lang="en-US" sz="2400" dirty="0"/>
          </a:p>
        </p:txBody>
      </p:sp>
      <p:sp>
        <p:nvSpPr>
          <p:cNvPr id="3" name="Content Placeholder 2"/>
          <p:cNvSpPr>
            <a:spLocks noGrp="1"/>
          </p:cNvSpPr>
          <p:nvPr>
            <p:ph idx="1"/>
          </p:nvPr>
        </p:nvSpPr>
        <p:spPr>
          <a:xfrm>
            <a:off x="539552" y="1011025"/>
            <a:ext cx="8064895" cy="3936989"/>
          </a:xfrm>
          <a:solidFill>
            <a:schemeClr val="accent1">
              <a:lumMod val="20000"/>
              <a:lumOff val="80000"/>
            </a:schemeClr>
          </a:solidFill>
        </p:spPr>
        <p:txBody>
          <a:bodyPr>
            <a:noAutofit/>
          </a:bodyPr>
          <a:lstStyle/>
          <a:p>
            <a:pPr marL="269081" indent="-184547">
              <a:lnSpc>
                <a:spcPct val="120000"/>
              </a:lnSpc>
              <a:buFont typeface="+mj-lt"/>
              <a:buAutoNum type="arabicPeriod"/>
            </a:pPr>
            <a:r>
              <a:rPr lang="mn-MN" sz="1600" dirty="0"/>
              <a:t>Оролцогчдоос багийнхаа хувьд тулгамдсан асуудлуудыг нэрлэхийг хүснэ</a:t>
            </a:r>
          </a:p>
          <a:p>
            <a:pPr marL="406241" lvl="3" indent="-184547">
              <a:lnSpc>
                <a:spcPct val="120000"/>
              </a:lnSpc>
              <a:spcBef>
                <a:spcPts val="0"/>
              </a:spcBef>
            </a:pPr>
            <a:r>
              <a:rPr lang="mn-MN" sz="1600" dirty="0"/>
              <a:t>Олон иргэдийн </a:t>
            </a:r>
            <a:r>
              <a:rPr lang="mn-MN" sz="1600" dirty="0">
                <a:cs typeface="Segoe UI Light" panose="020B0502040204020203" pitchFamily="34" charset="0"/>
              </a:rPr>
              <a:t>эрх ашиг, ашиг сонирхолд</a:t>
            </a:r>
            <a:r>
              <a:rPr lang="en-US" sz="1600" dirty="0">
                <a:cs typeface="Segoe UI Light" panose="020B0502040204020203" pitchFamily="34" charset="0"/>
              </a:rPr>
              <a:t> </a:t>
            </a:r>
            <a:r>
              <a:rPr lang="mn-MN" sz="1600" dirty="0">
                <a:cs typeface="Segoe UI Light" panose="020B0502040204020203" pitchFamily="34" charset="0"/>
              </a:rPr>
              <a:t>нийцсэн асуудал байх ёстой</a:t>
            </a:r>
          </a:p>
          <a:p>
            <a:pPr marL="269081" indent="-184547">
              <a:lnSpc>
                <a:spcPct val="120000"/>
              </a:lnSpc>
              <a:buFont typeface="+mj-lt"/>
              <a:buAutoNum type="arabicPeriod"/>
            </a:pPr>
            <a:r>
              <a:rPr lang="mn-MN" sz="1600" dirty="0"/>
              <a:t>Тулгамдсан асуудлуудыг самбарт доош нь жагсаан бичнэ.</a:t>
            </a:r>
          </a:p>
          <a:p>
            <a:pPr marL="269081" indent="-184547">
              <a:lnSpc>
                <a:spcPct val="120000"/>
              </a:lnSpc>
              <a:buFont typeface="+mj-lt"/>
              <a:buAutoNum type="arabicPeriod"/>
            </a:pPr>
            <a:r>
              <a:rPr lang="mn-MN" sz="1600" dirty="0"/>
              <a:t>Самбарт жагсаан бичсэн асуудлуудаас Хамгийн их тулгамдаад байгаа 5 асуудлыг оролцогчдоор гар өргүүлж сонгуулна /саналыг тоолох 1-2 хүнийг эхлээд сонгоно/.</a:t>
            </a:r>
          </a:p>
          <a:p>
            <a:pPr marL="269081" indent="-184547">
              <a:lnSpc>
                <a:spcPct val="120000"/>
              </a:lnSpc>
              <a:buFont typeface="+mj-lt"/>
              <a:buAutoNum type="arabicPeriod"/>
            </a:pPr>
            <a:r>
              <a:rPr lang="mn-MN" sz="1600" dirty="0"/>
              <a:t>Сонгосон 5 асуудлыг л самбарт үлдээнэ. Шаардлагатай бол томоор бичнэ.</a:t>
            </a:r>
          </a:p>
          <a:p>
            <a:pPr marL="269081" indent="-184547">
              <a:lnSpc>
                <a:spcPct val="120000"/>
              </a:lnSpc>
              <a:buFont typeface="+mj-lt"/>
              <a:buAutoNum type="arabicPeriod"/>
            </a:pPr>
            <a:r>
              <a:rPr lang="mn-MN" sz="1600" dirty="0"/>
              <a:t>Оролцогчдоос эдгээр 5 асуудлаас аль нь хамгийн чухал вэ гэдгийг эрэмбэлэхийг хүснэ. Ингэхдээ 1 хүн 1 санал өгөх учраас хамгийн чухал гэж бодсон асуудлынхаа ард нь шар цаас наана.</a:t>
            </a:r>
          </a:p>
          <a:p>
            <a:pPr marL="269081" indent="-184547">
              <a:lnSpc>
                <a:spcPct val="120000"/>
              </a:lnSpc>
              <a:buFont typeface="+mj-lt"/>
              <a:buAutoNum type="arabicPeriod"/>
            </a:pPr>
            <a:r>
              <a:rPr lang="mn-MN" sz="1600" dirty="0"/>
              <a:t>Наасан шар цаасуудыг нь тоолох замаар самбарт бичсэн 5 асуудлыг хамгийн чухалыг нь 1 гэж үзэн 5 хүртэл оноогоор эрэмбэлнэ.</a:t>
            </a:r>
          </a:p>
          <a:p>
            <a:pPr marL="269081" indent="-184547">
              <a:lnSpc>
                <a:spcPct val="120000"/>
              </a:lnSpc>
              <a:buFont typeface="+mj-lt"/>
              <a:buAutoNum type="arabicPeriod"/>
            </a:pPr>
            <a:r>
              <a:rPr lang="mn-MN" sz="1600" dirty="0"/>
              <a:t>Эрэмбээр хамгийн эхэнд жагссан 1-2 асуудлыг бүгдэд чангаар уншиж танилцуулна.   </a:t>
            </a:r>
            <a:endParaRPr lang="en-US" sz="1600" dirty="0"/>
          </a:p>
        </p:txBody>
      </p:sp>
      <p:sp>
        <p:nvSpPr>
          <p:cNvPr id="4" name="Slide Number Placeholder 3"/>
          <p:cNvSpPr>
            <a:spLocks noGrp="1"/>
          </p:cNvSpPr>
          <p:nvPr>
            <p:ph type="sldNum" sz="quarter" idx="12"/>
          </p:nvPr>
        </p:nvSpPr>
        <p:spPr>
          <a:xfrm>
            <a:off x="6804248" y="4674170"/>
            <a:ext cx="2133600" cy="273844"/>
          </a:xfrm>
        </p:spPr>
        <p:txBody>
          <a:bodyPr/>
          <a:lstStyle/>
          <a:p>
            <a:fld id="{2010F75A-1B78-4EB4-B6CA-9C5F08103C9A}" type="slidenum">
              <a:rPr lang="en-US" smtClean="0"/>
              <a:pPr/>
              <a:t>45</a:t>
            </a:fld>
            <a:endParaRPr lang="en-US" dirty="0"/>
          </a:p>
        </p:txBody>
      </p:sp>
    </p:spTree>
    <p:extLst>
      <p:ext uri="{BB962C8B-B14F-4D97-AF65-F5344CB8AC3E}">
        <p14:creationId xmlns:p14="http://schemas.microsoft.com/office/powerpoint/2010/main" val="3275304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977" t="28542" r="58581" b="17373"/>
          <a:stretch/>
        </p:blipFill>
        <p:spPr>
          <a:xfrm>
            <a:off x="618592" y="930385"/>
            <a:ext cx="2649802" cy="3876449"/>
          </a:xfrm>
          <a:prstGeom prst="rect">
            <a:avLst/>
          </a:prstGeom>
        </p:spPr>
      </p:pic>
      <p:sp>
        <p:nvSpPr>
          <p:cNvPr id="3" name="Rectangle 2"/>
          <p:cNvSpPr/>
          <p:nvPr/>
        </p:nvSpPr>
        <p:spPr>
          <a:xfrm>
            <a:off x="689615" y="1131590"/>
            <a:ext cx="1254664" cy="45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TextBox 4"/>
          <p:cNvSpPr txBox="1"/>
          <p:nvPr/>
        </p:nvSpPr>
        <p:spPr>
          <a:xfrm>
            <a:off x="689615" y="1179417"/>
            <a:ext cx="1214214" cy="323165"/>
          </a:xfrm>
          <a:prstGeom prst="rect">
            <a:avLst/>
          </a:prstGeom>
          <a:noFill/>
          <a:ln>
            <a:noFill/>
          </a:ln>
        </p:spPr>
        <p:txBody>
          <a:bodyPr wrap="square" rtlCol="0">
            <a:spAutoFit/>
          </a:bodyPr>
          <a:lstStyle/>
          <a:p>
            <a:pPr>
              <a:spcBef>
                <a:spcPts val="450"/>
              </a:spcBef>
              <a:spcAft>
                <a:spcPts val="450"/>
              </a:spcAft>
            </a:pPr>
            <a:r>
              <a:rPr lang="mn-MN" sz="1500" b="1" dirty="0">
                <a:solidFill>
                  <a:srgbClr val="00B050"/>
                </a:solidFill>
              </a:rPr>
              <a:t>Үр нөлөө</a:t>
            </a:r>
            <a:endParaRPr lang="en-US" sz="1050" dirty="0">
              <a:solidFill>
                <a:prstClr val="black"/>
              </a:solidFill>
            </a:endParaRPr>
          </a:p>
        </p:txBody>
      </p:sp>
      <p:sp>
        <p:nvSpPr>
          <p:cNvPr id="10" name="TextBox 9"/>
          <p:cNvSpPr txBox="1"/>
          <p:nvPr/>
        </p:nvSpPr>
        <p:spPr>
          <a:xfrm>
            <a:off x="3405090" y="3097069"/>
            <a:ext cx="4944702" cy="1777987"/>
          </a:xfrm>
          <a:prstGeom prst="rect">
            <a:avLst/>
          </a:prstGeom>
          <a:solidFill>
            <a:schemeClr val="bg1">
              <a:lumMod val="95000"/>
            </a:schemeClr>
          </a:solidFill>
          <a:ln>
            <a:solidFill>
              <a:srgbClr val="C00000"/>
            </a:solidFill>
          </a:ln>
        </p:spPr>
        <p:txBody>
          <a:bodyPr wrap="square" rtlCol="0">
            <a:spAutoFit/>
          </a:bodyPr>
          <a:lstStyle/>
          <a:p>
            <a:pPr>
              <a:lnSpc>
                <a:spcPct val="114000"/>
              </a:lnSpc>
              <a:spcBef>
                <a:spcPts val="289"/>
              </a:spcBef>
            </a:pPr>
            <a:r>
              <a:rPr lang="mn-MN" sz="1600" b="1" u="sng" dirty="0">
                <a:solidFill>
                  <a:srgbClr val="C00000"/>
                </a:solidFill>
                <a:latin typeface="Segoe UI Light" panose="020B0502040204020203" pitchFamily="34" charset="0"/>
                <a:cs typeface="Segoe UI Light" panose="020B0502040204020203" pitchFamily="34" charset="0"/>
              </a:rPr>
              <a:t>Анхаарах зүйл</a:t>
            </a:r>
            <a:r>
              <a:rPr lang="mn-MN" sz="1600" b="1" dirty="0">
                <a:solidFill>
                  <a:srgbClr val="C00000"/>
                </a:solidFill>
                <a:latin typeface="Segoe UI Light" panose="020B0502040204020203" pitchFamily="34" charset="0"/>
                <a:cs typeface="Segoe UI Light" panose="020B0502040204020203" pitchFamily="34" charset="0"/>
              </a:rPr>
              <a:t>:  </a:t>
            </a:r>
          </a:p>
          <a:p>
            <a:pPr marL="214313" indent="-214313">
              <a:lnSpc>
                <a:spcPct val="114000"/>
              </a:lnSpc>
              <a:spcBef>
                <a:spcPts val="289"/>
              </a:spcBef>
              <a:buBlip>
                <a:blip r:embed="rId4"/>
              </a:buBlip>
            </a:pPr>
            <a:r>
              <a:rPr lang="mn-MN" sz="1050" dirty="0">
                <a:latin typeface="Segoe UI Light" panose="020B0502040204020203" pitchFamily="34" charset="0"/>
                <a:cs typeface="Segoe UI Light" panose="020B0502040204020203" pitchFamily="34" charset="0"/>
              </a:rPr>
              <a:t>Асуудлын модны үр нөлөө, гол асуудал, шалтгаанууд нь сөрөг утгатай байх ёстойг анхаарна уу. </a:t>
            </a:r>
          </a:p>
          <a:p>
            <a:pPr marL="214313" indent="-214313">
              <a:lnSpc>
                <a:spcPct val="114000"/>
              </a:lnSpc>
              <a:spcBef>
                <a:spcPts val="289"/>
              </a:spcBef>
              <a:buBlip>
                <a:blip r:embed="rId4"/>
              </a:buBlip>
            </a:pPr>
            <a:r>
              <a:rPr lang="mn-MN" sz="1050" dirty="0">
                <a:latin typeface="Segoe UI Light" panose="020B0502040204020203" pitchFamily="34" charset="0"/>
                <a:cs typeface="Segoe UI Light" panose="020B0502040204020203" pitchFamily="34" charset="0"/>
              </a:rPr>
              <a:t>Хэрэв нэгээс олон Гол асуудал матрицаар нэн чухал гэж эрэмбэлэгдсэн бол Гол асуудал бүрийн хувьд тусад нь мод байгуулж, шалтгаан, үр нөлөөг хэлэлцэнэ.</a:t>
            </a:r>
          </a:p>
          <a:p>
            <a:pPr marL="214313" indent="-214313">
              <a:lnSpc>
                <a:spcPct val="114000"/>
              </a:lnSpc>
              <a:spcBef>
                <a:spcPts val="289"/>
              </a:spcBef>
              <a:buBlip>
                <a:blip r:embed="rId4"/>
              </a:buBlip>
            </a:pPr>
            <a:r>
              <a:rPr lang="mn-MN" sz="1050" dirty="0">
                <a:solidFill>
                  <a:prstClr val="black"/>
                </a:solidFill>
                <a:latin typeface="Segoe UI Light" panose="020B0502040204020203" pitchFamily="34" charset="0"/>
                <a:cs typeface="Segoe UI Light" panose="020B0502040204020203" pitchFamily="34" charset="0"/>
              </a:rPr>
              <a:t>Асуудлын модны үндэс хэсэг буюу </a:t>
            </a:r>
            <a:r>
              <a:rPr lang="mn-MN" sz="1050" b="1" dirty="0">
                <a:solidFill>
                  <a:srgbClr val="0070C0"/>
                </a:solidFill>
                <a:latin typeface="Segoe UI Light" panose="020B0502040204020203" pitchFamily="34" charset="0"/>
                <a:cs typeface="Segoe UI Light" panose="020B0502040204020203" pitchFamily="34" charset="0"/>
              </a:rPr>
              <a:t>асуудлын шалтгаанууд </a:t>
            </a:r>
            <a:r>
              <a:rPr lang="mn-MN" sz="1050" dirty="0">
                <a:solidFill>
                  <a:prstClr val="black"/>
                </a:solidFill>
                <a:latin typeface="Segoe UI Light" panose="020B0502040204020203" pitchFamily="34" charset="0"/>
                <a:cs typeface="Segoe UI Light" panose="020B0502040204020203" pitchFamily="34" charset="0"/>
              </a:rPr>
              <a:t>хоорондоо уялдаа холбоотой эсэхийг оролцогчдоос мөн тодруулна. </a:t>
            </a:r>
          </a:p>
        </p:txBody>
      </p:sp>
      <p:sp>
        <p:nvSpPr>
          <p:cNvPr id="11" name="TextBox 10"/>
          <p:cNvSpPr txBox="1"/>
          <p:nvPr/>
        </p:nvSpPr>
        <p:spPr>
          <a:xfrm>
            <a:off x="1296722" y="333273"/>
            <a:ext cx="3100891" cy="415498"/>
          </a:xfrm>
          <a:prstGeom prst="rect">
            <a:avLst/>
          </a:prstGeom>
          <a:noFill/>
        </p:spPr>
        <p:txBody>
          <a:bodyPr wrap="square" rtlCol="0">
            <a:spAutoFit/>
          </a:bodyPr>
          <a:lstStyle/>
          <a:p>
            <a:r>
              <a:rPr lang="mn-MN" b="1" u="sng" dirty="0">
                <a:solidFill>
                  <a:prstClr val="black"/>
                </a:solidFill>
                <a:latin typeface="Segoe UI Light" panose="020B0502040204020203" pitchFamily="34" charset="0"/>
                <a:cs typeface="Segoe UI Light" panose="020B0502040204020203" pitchFamily="34" charset="0"/>
              </a:rPr>
              <a:t>Б.</a:t>
            </a:r>
            <a:r>
              <a:rPr lang="mn-MN" b="1" u="sng" dirty="0">
                <a:solidFill>
                  <a:srgbClr val="FF0000"/>
                </a:solidFill>
                <a:latin typeface="Segoe UI Light" panose="020B0502040204020203" pitchFamily="34" charset="0"/>
                <a:cs typeface="Segoe UI Light" panose="020B0502040204020203" pitchFamily="34" charset="0"/>
              </a:rPr>
              <a:t> </a:t>
            </a:r>
            <a:r>
              <a:rPr lang="mn-MN" sz="2100" b="1" u="sng" dirty="0">
                <a:solidFill>
                  <a:srgbClr val="FF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“АСУУДЛЫН МОД”</a:t>
            </a:r>
            <a:endParaRPr lang="en-US" sz="2100" b="1" u="sng" dirty="0">
              <a:solidFill>
                <a:srgbClr val="FF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2" name="TextBox 1"/>
          <p:cNvSpPr txBox="1"/>
          <p:nvPr/>
        </p:nvSpPr>
        <p:spPr>
          <a:xfrm>
            <a:off x="3405091" y="1114284"/>
            <a:ext cx="4944702" cy="1708160"/>
          </a:xfrm>
          <a:prstGeom prst="rect">
            <a:avLst/>
          </a:prstGeom>
          <a:noFill/>
        </p:spPr>
        <p:txBody>
          <a:bodyPr wrap="square" rtlCol="0">
            <a:spAutoFit/>
          </a:bodyPr>
          <a:lstStyle/>
          <a:p>
            <a:pPr marL="214313" indent="-214313">
              <a:spcBef>
                <a:spcPts val="900"/>
              </a:spcBef>
              <a:buFont typeface="Wingdings" panose="05000000000000000000" pitchFamily="2" charset="2"/>
              <a:buChar char="ü"/>
            </a:pPr>
            <a:r>
              <a:rPr lang="mn-MN" sz="1400" dirty="0">
                <a:solidFill>
                  <a:prstClr val="black"/>
                </a:solidFill>
              </a:rPr>
              <a:t>Эрэмбэлэлтийн матрицаар </a:t>
            </a:r>
            <a:r>
              <a:rPr lang="mn-MN" sz="1600" b="1" dirty="0">
                <a:solidFill>
                  <a:srgbClr val="C00000"/>
                </a:solidFill>
              </a:rPr>
              <a:t>Гол асуудал </a:t>
            </a:r>
            <a:r>
              <a:rPr lang="mn-MN" sz="1400" dirty="0">
                <a:solidFill>
                  <a:prstClr val="black"/>
                </a:solidFill>
              </a:rPr>
              <a:t>гэж тодорхойлогдсон асуудлаа самбарын гол хэсэгт бичнэ. </a:t>
            </a:r>
          </a:p>
          <a:p>
            <a:pPr marL="214313" indent="-214313">
              <a:spcBef>
                <a:spcPts val="900"/>
              </a:spcBef>
              <a:buFont typeface="Wingdings" panose="05000000000000000000" pitchFamily="2" charset="2"/>
              <a:buChar char="ü"/>
            </a:pPr>
            <a:r>
              <a:rPr lang="mn-MN" sz="1400" dirty="0">
                <a:solidFill>
                  <a:prstClr val="black"/>
                </a:solidFill>
              </a:rPr>
              <a:t>Тухайн асуудлыг үүсэхэд нөлөөлж буй </a:t>
            </a:r>
            <a:r>
              <a:rPr lang="mn-MN" sz="1600" b="1" dirty="0">
                <a:solidFill>
                  <a:srgbClr val="0070C0"/>
                </a:solidFill>
              </a:rPr>
              <a:t>Шалтгаанууд</a:t>
            </a:r>
            <a:r>
              <a:rPr lang="mn-MN" sz="1400" dirty="0">
                <a:solidFill>
                  <a:prstClr val="black"/>
                </a:solidFill>
              </a:rPr>
              <a:t>ыг дор нь жагсаана /хойш нь жагсааж бичих/</a:t>
            </a:r>
          </a:p>
          <a:p>
            <a:pPr marL="214313" indent="-214313">
              <a:spcBef>
                <a:spcPts val="900"/>
              </a:spcBef>
              <a:buFont typeface="Wingdings" panose="05000000000000000000" pitchFamily="2" charset="2"/>
              <a:buChar char="ü"/>
            </a:pPr>
            <a:r>
              <a:rPr lang="mn-MN" sz="1400" dirty="0">
                <a:solidFill>
                  <a:prstClr val="black"/>
                </a:solidFill>
              </a:rPr>
              <a:t>Уг Гол асуудал нь багийн иргэдэд ямар </a:t>
            </a:r>
            <a:r>
              <a:rPr lang="mn-MN" sz="1600" b="1" dirty="0">
                <a:solidFill>
                  <a:srgbClr val="3E8853"/>
                </a:solidFill>
              </a:rPr>
              <a:t>Үр нөлөө </a:t>
            </a:r>
            <a:r>
              <a:rPr lang="mn-MN" sz="1400" dirty="0">
                <a:solidFill>
                  <a:prstClr val="black"/>
                </a:solidFill>
              </a:rPr>
              <a:t>үзүүлж буйг хэлэлцэн бичнэ.  </a:t>
            </a:r>
            <a:endParaRPr lang="en-US" sz="1400" dirty="0">
              <a:solidFill>
                <a:prstClr val="black"/>
              </a:solidFill>
            </a:endParaRPr>
          </a:p>
        </p:txBody>
      </p:sp>
      <p:sp>
        <p:nvSpPr>
          <p:cNvPr id="9" name="Rectangle 8"/>
          <p:cNvSpPr/>
          <p:nvPr/>
        </p:nvSpPr>
        <p:spPr>
          <a:xfrm>
            <a:off x="713092" y="2666683"/>
            <a:ext cx="1241048" cy="481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TextBox 5"/>
          <p:cNvSpPr txBox="1"/>
          <p:nvPr/>
        </p:nvSpPr>
        <p:spPr>
          <a:xfrm>
            <a:off x="721741" y="2730111"/>
            <a:ext cx="1232399" cy="276999"/>
          </a:xfrm>
          <a:prstGeom prst="rect">
            <a:avLst/>
          </a:prstGeom>
          <a:noFill/>
          <a:ln>
            <a:noFill/>
          </a:ln>
        </p:spPr>
        <p:txBody>
          <a:bodyPr wrap="square" rtlCol="0">
            <a:spAutoFit/>
          </a:bodyPr>
          <a:lstStyle/>
          <a:p>
            <a:pPr>
              <a:lnSpc>
                <a:spcPct val="80000"/>
              </a:lnSpc>
            </a:pPr>
            <a:r>
              <a:rPr lang="mn-MN" sz="1500" b="1" dirty="0">
                <a:solidFill>
                  <a:srgbClr val="C00000"/>
                </a:solidFill>
              </a:rPr>
              <a:t>Гол асуудал</a:t>
            </a:r>
            <a:endParaRPr lang="en-US" sz="1050" dirty="0">
              <a:solidFill>
                <a:prstClr val="black"/>
              </a:solidFill>
            </a:endParaRPr>
          </a:p>
        </p:txBody>
      </p:sp>
      <p:sp>
        <p:nvSpPr>
          <p:cNvPr id="12" name="Rectangle 11"/>
          <p:cNvSpPr/>
          <p:nvPr/>
        </p:nvSpPr>
        <p:spPr>
          <a:xfrm>
            <a:off x="713092" y="3480345"/>
            <a:ext cx="1230401" cy="4595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TextBox 6"/>
          <p:cNvSpPr txBox="1"/>
          <p:nvPr/>
        </p:nvSpPr>
        <p:spPr>
          <a:xfrm>
            <a:off x="723347" y="3544540"/>
            <a:ext cx="1180482" cy="300082"/>
          </a:xfrm>
          <a:prstGeom prst="rect">
            <a:avLst/>
          </a:prstGeom>
          <a:noFill/>
          <a:ln>
            <a:noFill/>
          </a:ln>
        </p:spPr>
        <p:txBody>
          <a:bodyPr wrap="square" rtlCol="0">
            <a:spAutoFit/>
          </a:bodyPr>
          <a:lstStyle/>
          <a:p>
            <a:r>
              <a:rPr lang="mn-MN" sz="1350" b="1" dirty="0">
                <a:solidFill>
                  <a:srgbClr val="1CADE4"/>
                </a:solidFill>
              </a:rPr>
              <a:t>Шалтгаан</a:t>
            </a:r>
            <a:endParaRPr lang="en-US" sz="900" dirty="0">
              <a:solidFill>
                <a:prstClr val="black"/>
              </a:solidFill>
            </a:endParaRPr>
          </a:p>
        </p:txBody>
      </p:sp>
      <p:sp>
        <p:nvSpPr>
          <p:cNvPr id="13" name="Slide Number Placeholder 12"/>
          <p:cNvSpPr>
            <a:spLocks noGrp="1"/>
          </p:cNvSpPr>
          <p:nvPr>
            <p:ph type="sldNum" sz="quarter" idx="12"/>
          </p:nvPr>
        </p:nvSpPr>
        <p:spPr/>
        <p:txBody>
          <a:bodyPr/>
          <a:lstStyle/>
          <a:p>
            <a:fld id="{2010F75A-1B78-4EB4-B6CA-9C5F08103C9A}" type="slidenum">
              <a:rPr lang="en-US" smtClean="0"/>
              <a:pPr/>
              <a:t>46</a:t>
            </a:fld>
            <a:endParaRPr lang="en-US"/>
          </a:p>
        </p:txBody>
      </p:sp>
    </p:spTree>
    <p:extLst>
      <p:ext uri="{BB962C8B-B14F-4D97-AF65-F5344CB8AC3E}">
        <p14:creationId xmlns:p14="http://schemas.microsoft.com/office/powerpoint/2010/main" val="2219339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DCA66F8-2D23-49EA-8395-8AF3A9245B1A}"/>
              </a:ext>
            </a:extLst>
          </p:cNvPr>
          <p:cNvSpPr txBox="1"/>
          <p:nvPr/>
        </p:nvSpPr>
        <p:spPr>
          <a:xfrm>
            <a:off x="4843322" y="4933482"/>
            <a:ext cx="1351744" cy="173894"/>
          </a:xfrm>
          <a:prstGeom prst="rect">
            <a:avLst/>
          </a:prstGeom>
          <a:noFill/>
        </p:spPr>
        <p:txBody>
          <a:bodyPr wrap="square" rtlCol="0">
            <a:spAutoFit/>
          </a:bodyPr>
          <a:lstStyle/>
          <a:p>
            <a:pPr algn="r"/>
            <a:r>
              <a:rPr lang="mn-MN" sz="530" b="1" dirty="0">
                <a:latin typeface="Segoe UI Light" panose="020B0502040204020203" pitchFamily="34" charset="0"/>
                <a:cs typeface="Segoe UI Light" panose="020B0502040204020203" pitchFamily="34" charset="0"/>
              </a:rPr>
              <a:t>25</a:t>
            </a:r>
            <a:r>
              <a:rPr lang="en-US" sz="530" dirty="0">
                <a:latin typeface="Segoe UI Light" panose="020B0502040204020203" pitchFamily="34" charset="0"/>
                <a:cs typeface="Segoe UI Light" panose="020B0502040204020203" pitchFamily="34" charset="0"/>
              </a:rPr>
              <a:t> | </a:t>
            </a:r>
          </a:p>
        </p:txBody>
      </p:sp>
      <p:sp>
        <p:nvSpPr>
          <p:cNvPr id="2" name="TextBox 1"/>
          <p:cNvSpPr txBox="1"/>
          <p:nvPr/>
        </p:nvSpPr>
        <p:spPr>
          <a:xfrm>
            <a:off x="3419872" y="2283718"/>
            <a:ext cx="4839590" cy="415498"/>
          </a:xfrm>
          <a:prstGeom prst="rect">
            <a:avLst/>
          </a:prstGeom>
          <a:solidFill>
            <a:srgbClr val="FFC000"/>
          </a:solidFill>
          <a:ln>
            <a:solidFill>
              <a:schemeClr val="tx1"/>
            </a:solidFill>
          </a:ln>
        </p:spPr>
        <p:txBody>
          <a:bodyPr wrap="square" rtlCol="0">
            <a:spAutoFit/>
          </a:bodyPr>
          <a:lstStyle/>
          <a:p>
            <a:pPr algn="ctr"/>
            <a:r>
              <a:rPr lang="mn-MN" sz="2100" b="1" dirty="0">
                <a:latin typeface="Segoe UI Light" panose="020B0502040204020203" pitchFamily="34" charset="0"/>
                <a:cs typeface="Segoe UI Light" panose="020B0502040204020203" pitchFamily="34" charset="0"/>
              </a:rPr>
              <a:t>Бэлчээрийн хүрэлцээ муудсан</a:t>
            </a:r>
            <a:endParaRPr lang="en-US" sz="2100" b="1" dirty="0">
              <a:latin typeface="Segoe UI Light" panose="020B0502040204020203" pitchFamily="34" charset="0"/>
              <a:cs typeface="Segoe UI Light" panose="020B0502040204020203" pitchFamily="34" charset="0"/>
            </a:endParaRPr>
          </a:p>
        </p:txBody>
      </p:sp>
      <p:sp>
        <p:nvSpPr>
          <p:cNvPr id="3" name="TextBox 2"/>
          <p:cNvSpPr txBox="1"/>
          <p:nvPr/>
        </p:nvSpPr>
        <p:spPr>
          <a:xfrm>
            <a:off x="698675" y="2404012"/>
            <a:ext cx="2410800" cy="600164"/>
          </a:xfrm>
          <a:prstGeom prst="rect">
            <a:avLst/>
          </a:prstGeom>
          <a:noFill/>
        </p:spPr>
        <p:txBody>
          <a:bodyPr wrap="square" rtlCol="0">
            <a:spAutoFit/>
          </a:bodyPr>
          <a:lstStyle/>
          <a:p>
            <a:r>
              <a:rPr lang="mn-MN" sz="3300" b="1"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Гол асуудал</a:t>
            </a:r>
            <a:endParaRPr lang="en-US" sz="3300" b="1"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grpSp>
        <p:nvGrpSpPr>
          <p:cNvPr id="7" name="Group 6"/>
          <p:cNvGrpSpPr/>
          <p:nvPr/>
        </p:nvGrpSpPr>
        <p:grpSpPr>
          <a:xfrm>
            <a:off x="799053" y="987574"/>
            <a:ext cx="7953484" cy="3748830"/>
            <a:chOff x="550609" y="3497845"/>
            <a:chExt cx="6519969" cy="5065350"/>
          </a:xfrm>
        </p:grpSpPr>
        <p:sp>
          <p:nvSpPr>
            <p:cNvPr id="8" name="TextBox 7"/>
            <p:cNvSpPr txBox="1"/>
            <p:nvPr/>
          </p:nvSpPr>
          <p:spPr>
            <a:xfrm>
              <a:off x="3884115" y="4276212"/>
              <a:ext cx="1631414" cy="706965"/>
            </a:xfrm>
            <a:prstGeom prst="rect">
              <a:avLst/>
            </a:prstGeom>
            <a:solidFill>
              <a:schemeClr val="accent3">
                <a:lumMod val="40000"/>
                <a:lumOff val="60000"/>
              </a:schemeClr>
            </a:solidFill>
            <a:ln>
              <a:solidFill>
                <a:schemeClr val="tx1"/>
              </a:solidFill>
            </a:ln>
          </p:spPr>
          <p:txBody>
            <a:bodyPr wrap="square" rtlCol="0">
              <a:spAutoFit/>
            </a:bodyPr>
            <a:lstStyle/>
            <a:p>
              <a:pPr algn="ctr"/>
              <a:r>
                <a:rPr lang="mn-MN" sz="1400" b="1" dirty="0">
                  <a:latin typeface="Segoe UI Light" panose="020B0502040204020203" pitchFamily="34" charset="0"/>
                  <a:cs typeface="Segoe UI Light" panose="020B0502040204020203" pitchFamily="34" charset="0"/>
                </a:rPr>
                <a:t>Мал өсөхгүй, гарц муудах</a:t>
              </a:r>
              <a:endParaRPr lang="en-US" sz="1400" b="1" dirty="0">
                <a:latin typeface="Segoe UI Light" panose="020B0502040204020203" pitchFamily="34" charset="0"/>
                <a:cs typeface="Segoe UI Light" panose="020B0502040204020203" pitchFamily="34" charset="0"/>
              </a:endParaRPr>
            </a:p>
          </p:txBody>
        </p:sp>
        <p:sp>
          <p:nvSpPr>
            <p:cNvPr id="10" name="TextBox 9"/>
            <p:cNvSpPr txBox="1"/>
            <p:nvPr/>
          </p:nvSpPr>
          <p:spPr>
            <a:xfrm>
              <a:off x="2615377" y="3497845"/>
              <a:ext cx="1632157" cy="706965"/>
            </a:xfrm>
            <a:prstGeom prst="rect">
              <a:avLst/>
            </a:prstGeom>
            <a:solidFill>
              <a:schemeClr val="accent3">
                <a:lumMod val="40000"/>
                <a:lumOff val="60000"/>
              </a:schemeClr>
            </a:solidFill>
            <a:ln>
              <a:solidFill>
                <a:schemeClr val="tx1"/>
              </a:solidFill>
            </a:ln>
          </p:spPr>
          <p:txBody>
            <a:bodyPr wrap="square" rtlCol="0">
              <a:spAutoFit/>
            </a:bodyPr>
            <a:lstStyle/>
            <a:p>
              <a:pPr algn="ctr"/>
              <a:r>
                <a:rPr lang="mn-MN" sz="1400" b="1" dirty="0">
                  <a:latin typeface="Segoe UI Light" panose="020B0502040204020203" pitchFamily="34" charset="0"/>
                  <a:cs typeface="Segoe UI Light" panose="020B0502040204020203" pitchFamily="34" charset="0"/>
                </a:rPr>
                <a:t>Өөр сум, аймаг руу нүүх</a:t>
              </a:r>
              <a:endParaRPr lang="en-US" sz="1400" b="1" dirty="0">
                <a:latin typeface="Segoe UI Light" panose="020B0502040204020203" pitchFamily="34" charset="0"/>
                <a:cs typeface="Segoe UI Light" panose="020B0502040204020203" pitchFamily="34" charset="0"/>
              </a:endParaRPr>
            </a:p>
          </p:txBody>
        </p:sp>
        <p:sp>
          <p:nvSpPr>
            <p:cNvPr id="12" name="TextBox 11"/>
            <p:cNvSpPr txBox="1"/>
            <p:nvPr/>
          </p:nvSpPr>
          <p:spPr>
            <a:xfrm>
              <a:off x="5170948" y="3659591"/>
              <a:ext cx="1632157" cy="415863"/>
            </a:xfrm>
            <a:prstGeom prst="rect">
              <a:avLst/>
            </a:prstGeom>
            <a:solidFill>
              <a:schemeClr val="accent3">
                <a:lumMod val="40000"/>
                <a:lumOff val="60000"/>
              </a:schemeClr>
            </a:solidFill>
            <a:ln>
              <a:solidFill>
                <a:schemeClr val="tx1"/>
              </a:solidFill>
            </a:ln>
          </p:spPr>
          <p:txBody>
            <a:bodyPr wrap="square" rtlCol="0">
              <a:spAutoFit/>
            </a:bodyPr>
            <a:lstStyle/>
            <a:p>
              <a:pPr algn="ctr"/>
              <a:r>
                <a:rPr lang="mn-MN" sz="1400" b="1" dirty="0">
                  <a:latin typeface="Segoe UI Light" panose="020B0502040204020203" pitchFamily="34" charset="0"/>
                  <a:cs typeface="Segoe UI Light" panose="020B0502040204020203" pitchFamily="34" charset="0"/>
                </a:rPr>
                <a:t>Бэлчээрийн маргаан</a:t>
              </a:r>
              <a:endParaRPr lang="en-US" sz="1400" b="1" dirty="0">
                <a:latin typeface="Segoe UI Light" panose="020B0502040204020203" pitchFamily="34" charset="0"/>
                <a:cs typeface="Segoe UI Light" panose="020B0502040204020203" pitchFamily="34" charset="0"/>
              </a:endParaRPr>
            </a:p>
          </p:txBody>
        </p:sp>
        <p:sp>
          <p:nvSpPr>
            <p:cNvPr id="13" name="TextBox 12"/>
            <p:cNvSpPr txBox="1"/>
            <p:nvPr/>
          </p:nvSpPr>
          <p:spPr>
            <a:xfrm>
              <a:off x="550609" y="3912931"/>
              <a:ext cx="1578077" cy="686172"/>
            </a:xfrm>
            <a:prstGeom prst="rect">
              <a:avLst/>
            </a:prstGeom>
            <a:noFill/>
          </p:spPr>
          <p:txBody>
            <a:bodyPr wrap="square" rtlCol="0">
              <a:spAutoFit/>
            </a:bodyPr>
            <a:lstStyle/>
            <a:p>
              <a:r>
                <a:rPr lang="mn-MN" sz="2700" b="1" dirty="0">
                  <a:solidFill>
                    <a:srgbClr val="7030A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Үр нөлөө</a:t>
              </a:r>
              <a:endParaRPr lang="en-US" sz="2700" b="1" dirty="0">
                <a:solidFill>
                  <a:srgbClr val="7030A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4" name="TextBox 13"/>
            <p:cNvSpPr txBox="1"/>
            <p:nvPr/>
          </p:nvSpPr>
          <p:spPr>
            <a:xfrm>
              <a:off x="550609" y="7352937"/>
              <a:ext cx="1578077" cy="686172"/>
            </a:xfrm>
            <a:prstGeom prst="rect">
              <a:avLst/>
            </a:prstGeom>
            <a:noFill/>
          </p:spPr>
          <p:txBody>
            <a:bodyPr wrap="square" rtlCol="0">
              <a:spAutoFit/>
            </a:bodyPr>
            <a:lstStyle/>
            <a:p>
              <a:r>
                <a:rPr lang="mn-MN" sz="2700" b="1" dirty="0">
                  <a:solidFill>
                    <a:srgbClr val="008A3E"/>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Шалтгаан</a:t>
              </a:r>
              <a:endParaRPr lang="en-US" sz="2700" b="1" dirty="0">
                <a:solidFill>
                  <a:srgbClr val="008A3E"/>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Left Brace 3"/>
            <p:cNvSpPr/>
            <p:nvPr/>
          </p:nvSpPr>
          <p:spPr>
            <a:xfrm>
              <a:off x="2187678" y="3546646"/>
              <a:ext cx="290051" cy="1279993"/>
            </a:xfrm>
            <a:prstGeom prst="leftBrace">
              <a:avLst/>
            </a:prstGeom>
            <a:noFill/>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Segoe UI Light" panose="020B0502040204020203" pitchFamily="34" charset="0"/>
                <a:cs typeface="Segoe UI Light" panose="020B0502040204020203" pitchFamily="34" charset="0"/>
              </a:endParaRPr>
            </a:p>
          </p:txBody>
        </p:sp>
        <p:cxnSp>
          <p:nvCxnSpPr>
            <p:cNvPr id="15" name="Straight Arrow Connector 14"/>
            <p:cNvCxnSpPr/>
            <p:nvPr/>
          </p:nvCxnSpPr>
          <p:spPr>
            <a:xfrm flipV="1">
              <a:off x="3431456" y="4201990"/>
              <a:ext cx="0" cy="98632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080834" y="4089294"/>
              <a:ext cx="0" cy="109901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699822" y="4961675"/>
              <a:ext cx="0" cy="28749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58629" y="6616784"/>
              <a:ext cx="1792976" cy="374276"/>
            </a:xfrm>
            <a:prstGeom prst="rect">
              <a:avLst/>
            </a:prstGeom>
            <a:solidFill>
              <a:schemeClr val="accent5">
                <a:lumMod val="20000"/>
                <a:lumOff val="80000"/>
              </a:schemeClr>
            </a:solidFill>
            <a:ln>
              <a:solidFill>
                <a:schemeClr val="tx1"/>
              </a:solidFill>
            </a:ln>
          </p:spPr>
          <p:txBody>
            <a:bodyPr wrap="square" rtlCol="0">
              <a:spAutoFit/>
            </a:bodyPr>
            <a:lstStyle/>
            <a:p>
              <a:pPr algn="ctr"/>
              <a:r>
                <a:rPr lang="mn-MN" sz="1200" b="1" dirty="0">
                  <a:latin typeface="Segoe UI Light" panose="020B0502040204020203" pitchFamily="34" charset="0"/>
                  <a:cs typeface="Segoe UI Light" panose="020B0502040204020203" pitchFamily="34" charset="0"/>
                </a:rPr>
                <a:t>Бэлчээр сэлгэхгүй байх</a:t>
              </a:r>
              <a:endParaRPr lang="en-US" sz="1200" b="1" dirty="0">
                <a:latin typeface="Segoe UI Light" panose="020B0502040204020203" pitchFamily="34" charset="0"/>
                <a:cs typeface="Segoe UI Light" panose="020B0502040204020203" pitchFamily="34" charset="0"/>
              </a:endParaRPr>
            </a:p>
          </p:txBody>
        </p:sp>
        <p:sp>
          <p:nvSpPr>
            <p:cNvPr id="20" name="TextBox 19"/>
            <p:cNvSpPr txBox="1"/>
            <p:nvPr/>
          </p:nvSpPr>
          <p:spPr>
            <a:xfrm>
              <a:off x="3041443" y="7479773"/>
              <a:ext cx="3180032" cy="374276"/>
            </a:xfrm>
            <a:prstGeom prst="rect">
              <a:avLst/>
            </a:prstGeom>
            <a:solidFill>
              <a:schemeClr val="accent5">
                <a:lumMod val="20000"/>
                <a:lumOff val="80000"/>
              </a:schemeClr>
            </a:solidFill>
            <a:ln>
              <a:solidFill>
                <a:schemeClr val="tx1"/>
              </a:solidFill>
            </a:ln>
          </p:spPr>
          <p:txBody>
            <a:bodyPr wrap="square" rtlCol="0">
              <a:spAutoFit/>
            </a:bodyPr>
            <a:lstStyle/>
            <a:p>
              <a:pPr algn="ctr"/>
              <a:r>
                <a:rPr lang="mn-MN" sz="1200" b="1" dirty="0">
                  <a:latin typeface="Segoe UI Light" panose="020B0502040204020203" pitchFamily="34" charset="0"/>
                  <a:cs typeface="Segoe UI Light" panose="020B0502040204020203" pitchFamily="34" charset="0"/>
                </a:rPr>
                <a:t>Малчид бэлчээрийн удирдлагын талаар мэддэггүй</a:t>
              </a:r>
              <a:endParaRPr lang="en-US" sz="1200" b="1" dirty="0">
                <a:latin typeface="Segoe UI Light" panose="020B0502040204020203" pitchFamily="34" charset="0"/>
                <a:cs typeface="Segoe UI Light" panose="020B0502040204020203" pitchFamily="34" charset="0"/>
              </a:endParaRPr>
            </a:p>
          </p:txBody>
        </p:sp>
        <p:sp>
          <p:nvSpPr>
            <p:cNvPr id="21" name="TextBox 20"/>
            <p:cNvSpPr txBox="1"/>
            <p:nvPr/>
          </p:nvSpPr>
          <p:spPr>
            <a:xfrm>
              <a:off x="5025190" y="6640737"/>
              <a:ext cx="1461219" cy="374276"/>
            </a:xfrm>
            <a:prstGeom prst="rect">
              <a:avLst/>
            </a:prstGeom>
            <a:solidFill>
              <a:schemeClr val="accent5">
                <a:lumMod val="20000"/>
                <a:lumOff val="80000"/>
              </a:schemeClr>
            </a:solidFill>
            <a:ln>
              <a:solidFill>
                <a:schemeClr val="tx1"/>
              </a:solidFill>
            </a:ln>
          </p:spPr>
          <p:txBody>
            <a:bodyPr wrap="square" rtlCol="0">
              <a:spAutoFit/>
            </a:bodyPr>
            <a:lstStyle/>
            <a:p>
              <a:pPr algn="ctr"/>
              <a:r>
                <a:rPr lang="mn-MN" sz="1200" b="1" dirty="0">
                  <a:latin typeface="Segoe UI Light" panose="020B0502040204020203" pitchFamily="34" charset="0"/>
                  <a:cs typeface="Segoe UI Light" panose="020B0502040204020203" pitchFamily="34" charset="0"/>
                </a:rPr>
                <a:t>Гол горхи ширгэх</a:t>
              </a:r>
              <a:endParaRPr lang="en-US" sz="1200" b="1" dirty="0">
                <a:latin typeface="Segoe UI Light" panose="020B0502040204020203" pitchFamily="34" charset="0"/>
                <a:cs typeface="Segoe UI Light" panose="020B0502040204020203" pitchFamily="34" charset="0"/>
              </a:endParaRPr>
            </a:p>
          </p:txBody>
        </p:sp>
        <p:sp>
          <p:nvSpPr>
            <p:cNvPr id="22" name="TextBox 21"/>
            <p:cNvSpPr txBox="1"/>
            <p:nvPr/>
          </p:nvSpPr>
          <p:spPr>
            <a:xfrm>
              <a:off x="4629018" y="8169757"/>
              <a:ext cx="2441560" cy="374276"/>
            </a:xfrm>
            <a:prstGeom prst="rect">
              <a:avLst/>
            </a:prstGeom>
            <a:solidFill>
              <a:schemeClr val="accent5">
                <a:lumMod val="20000"/>
                <a:lumOff val="80000"/>
              </a:schemeClr>
            </a:solidFill>
            <a:ln>
              <a:solidFill>
                <a:schemeClr val="tx1"/>
              </a:solidFill>
            </a:ln>
          </p:spPr>
          <p:txBody>
            <a:bodyPr wrap="square" rtlCol="0">
              <a:spAutoFit/>
            </a:bodyPr>
            <a:lstStyle/>
            <a:p>
              <a:pPr algn="ctr"/>
              <a:r>
                <a:rPr lang="mn-MN" sz="1200" b="1" dirty="0">
                  <a:latin typeface="Segoe UI Light" panose="020B0502040204020203" pitchFamily="34" charset="0"/>
                  <a:cs typeface="Segoe UI Light" panose="020B0502040204020203" pitchFamily="34" charset="0"/>
                </a:rPr>
                <a:t>Уурхайн нөхөн сэргээлт муу хийгдэх</a:t>
              </a:r>
              <a:endParaRPr lang="en-US" sz="1200" b="1" dirty="0">
                <a:latin typeface="Segoe UI Light" panose="020B0502040204020203" pitchFamily="34" charset="0"/>
                <a:cs typeface="Segoe UI Light" panose="020B0502040204020203" pitchFamily="34" charset="0"/>
              </a:endParaRPr>
            </a:p>
          </p:txBody>
        </p:sp>
        <p:cxnSp>
          <p:nvCxnSpPr>
            <p:cNvPr id="23" name="Straight Arrow Connector 22"/>
            <p:cNvCxnSpPr/>
            <p:nvPr/>
          </p:nvCxnSpPr>
          <p:spPr>
            <a:xfrm flipV="1">
              <a:off x="3455155" y="6051360"/>
              <a:ext cx="6536" cy="527464"/>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788873" y="6089438"/>
              <a:ext cx="6536" cy="527464"/>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629018" y="5802050"/>
              <a:ext cx="6536" cy="1630298"/>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650115" y="5972975"/>
              <a:ext cx="6364" cy="2196781"/>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Left Brace 29"/>
            <p:cNvSpPr/>
            <p:nvPr/>
          </p:nvSpPr>
          <p:spPr>
            <a:xfrm>
              <a:off x="2259707" y="6663865"/>
              <a:ext cx="281760" cy="1899330"/>
            </a:xfrm>
            <a:prstGeom prst="leftBrace">
              <a:avLst/>
            </a:prstGeom>
            <a:no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Segoe UI Light" panose="020B0502040204020203" pitchFamily="34" charset="0"/>
                <a:cs typeface="Segoe UI Light" panose="020B0502040204020203" pitchFamily="34" charset="0"/>
              </a:endParaRPr>
            </a:p>
          </p:txBody>
        </p:sp>
      </p:grpSp>
      <p:sp>
        <p:nvSpPr>
          <p:cNvPr id="5" name="Slide Number Placeholder 4"/>
          <p:cNvSpPr>
            <a:spLocks noGrp="1"/>
          </p:cNvSpPr>
          <p:nvPr>
            <p:ph type="sldNum" sz="quarter" idx="12"/>
          </p:nvPr>
        </p:nvSpPr>
        <p:spPr>
          <a:xfrm>
            <a:off x="6553200" y="4731990"/>
            <a:ext cx="2133600" cy="273844"/>
          </a:xfrm>
        </p:spPr>
        <p:txBody>
          <a:bodyPr/>
          <a:lstStyle/>
          <a:p>
            <a:fld id="{780641F6-076D-47B9-9A76-B8C8D327F380}" type="slidenum">
              <a:rPr lang="en-US" smtClean="0"/>
              <a:pPr/>
              <a:t>47</a:t>
            </a:fld>
            <a:endParaRPr lang="en-US" dirty="0"/>
          </a:p>
        </p:txBody>
      </p:sp>
    </p:spTree>
    <p:extLst>
      <p:ext uri="{BB962C8B-B14F-4D97-AF65-F5344CB8AC3E}">
        <p14:creationId xmlns:p14="http://schemas.microsoft.com/office/powerpoint/2010/main" val="1816559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972" y="592986"/>
            <a:ext cx="7461788" cy="623072"/>
          </a:xfrm>
        </p:spPr>
        <p:txBody>
          <a:bodyPr anchor="ctr">
            <a:normAutofit fontScale="90000"/>
          </a:bodyPr>
          <a:lstStyle/>
          <a:p>
            <a:r>
              <a:rPr lang="mn-MN" sz="2100" b="1" dirty="0"/>
              <a:t>Дасгал ажил 2. </a:t>
            </a:r>
            <a:r>
              <a:rPr lang="mn-MN" sz="2100" b="1" dirty="0">
                <a:solidFill>
                  <a:srgbClr val="C00000"/>
                </a:solidFill>
                <a:latin typeface="+mn-lt"/>
                <a:ea typeface="Segoe UI Black" panose="020B0A02040204020203" pitchFamily="34" charset="0"/>
              </a:rPr>
              <a:t>Асуудлын шалтгаан, үр нөлөөг тодруулах </a:t>
            </a:r>
            <a:br>
              <a:rPr lang="mn-MN" sz="2100" b="1" dirty="0">
                <a:solidFill>
                  <a:srgbClr val="C00000"/>
                </a:solidFill>
                <a:latin typeface="+mn-lt"/>
                <a:ea typeface="Segoe UI Black" panose="020B0A02040204020203" pitchFamily="34" charset="0"/>
              </a:rPr>
            </a:br>
            <a:r>
              <a:rPr lang="mn-MN" sz="2100" b="1" dirty="0">
                <a:solidFill>
                  <a:srgbClr val="C00000"/>
                </a:solidFill>
                <a:latin typeface="+mn-lt"/>
                <a:ea typeface="Segoe UI Black" panose="020B0A02040204020203" pitchFamily="34" charset="0"/>
              </a:rPr>
              <a:t>							</a:t>
            </a:r>
            <a:r>
              <a:rPr lang="mn-MN" sz="2100" dirty="0">
                <a:latin typeface="+mn-lt"/>
                <a:ea typeface="Segoe UI Black" panose="020B0A02040204020203" pitchFamily="34" charset="0"/>
              </a:rPr>
              <a:t>/20 минут/</a:t>
            </a:r>
            <a:endParaRPr lang="en-US" sz="2100" dirty="0">
              <a:latin typeface="+mn-lt"/>
              <a:ea typeface="Segoe UI Black" panose="020B0A02040204020203" pitchFamily="34" charset="0"/>
            </a:endParaRPr>
          </a:p>
        </p:txBody>
      </p:sp>
      <p:sp>
        <p:nvSpPr>
          <p:cNvPr id="3" name="Content Placeholder 2"/>
          <p:cNvSpPr>
            <a:spLocks noGrp="1"/>
          </p:cNvSpPr>
          <p:nvPr>
            <p:ph idx="1"/>
          </p:nvPr>
        </p:nvSpPr>
        <p:spPr>
          <a:xfrm>
            <a:off x="615099" y="1439887"/>
            <a:ext cx="4143831" cy="3273458"/>
          </a:xfrm>
          <a:solidFill>
            <a:schemeClr val="accent1">
              <a:lumMod val="20000"/>
              <a:lumOff val="80000"/>
            </a:schemeClr>
          </a:solidFill>
        </p:spPr>
        <p:txBody>
          <a:bodyPr>
            <a:noAutofit/>
          </a:bodyPr>
          <a:lstStyle/>
          <a:p>
            <a:pPr marL="269081" indent="-184547">
              <a:buFont typeface="+mj-lt"/>
              <a:buAutoNum type="arabicPeriod"/>
            </a:pPr>
            <a:r>
              <a:rPr lang="mn-MN" sz="1650" dirty="0"/>
              <a:t>Өмнөх дасгалаас 1-д эрэмбэлэгдсэн асуудлыг самбарт бичигдсэн “ГОЛ АСУУДАЛ”-ын ард томоор бичнэ. /1 минут/</a:t>
            </a:r>
          </a:p>
          <a:p>
            <a:pPr marL="269081" indent="-184547">
              <a:buFont typeface="+mj-lt"/>
              <a:buAutoNum type="arabicPeriod"/>
            </a:pPr>
            <a:r>
              <a:rPr lang="mn-MN" sz="1650" dirty="0"/>
              <a:t>Уг асуудлыг үүсэхэд нөлөөлж буй шалтгаануудыг оролцогчдоор жижиг цаасан дээр бичүүлж, хурааж авна /5 минут/- багшид туслах 2 хүнийг сонгоно</a:t>
            </a:r>
          </a:p>
          <a:p>
            <a:pPr marL="269081" indent="-184547">
              <a:buFont typeface="+mj-lt"/>
              <a:buAutoNum type="arabicPeriod"/>
            </a:pPr>
            <a:r>
              <a:rPr lang="mn-MN" sz="1650" dirty="0"/>
              <a:t>Хураасан цаасанд бичигдсэн шалтгаануудаас хамгийн олон хүн бичсэн 3-4 шалтгааныг самбарт “ШАЛТГААН” гэсэн хэсэг хойш жагсаан бичнэ /5 минут/</a:t>
            </a:r>
          </a:p>
        </p:txBody>
      </p:sp>
      <p:sp>
        <p:nvSpPr>
          <p:cNvPr id="4" name="Slide Number Placeholder 3"/>
          <p:cNvSpPr>
            <a:spLocks noGrp="1"/>
          </p:cNvSpPr>
          <p:nvPr>
            <p:ph type="sldNum" sz="quarter" idx="12"/>
          </p:nvPr>
        </p:nvSpPr>
        <p:spPr/>
        <p:txBody>
          <a:bodyPr/>
          <a:lstStyle/>
          <a:p>
            <a:fld id="{2010F75A-1B78-4EB4-B6CA-9C5F08103C9A}" type="slidenum">
              <a:rPr lang="en-US" smtClean="0"/>
              <a:pPr/>
              <a:t>48</a:t>
            </a:fld>
            <a:endParaRPr lang="en-US"/>
          </a:p>
        </p:txBody>
      </p:sp>
      <p:grpSp>
        <p:nvGrpSpPr>
          <p:cNvPr id="5" name="Group 4"/>
          <p:cNvGrpSpPr/>
          <p:nvPr/>
        </p:nvGrpSpPr>
        <p:grpSpPr>
          <a:xfrm>
            <a:off x="5083404" y="1336251"/>
            <a:ext cx="3457280" cy="3379509"/>
            <a:chOff x="633739" y="3926938"/>
            <a:chExt cx="6519969" cy="4719390"/>
          </a:xfrm>
        </p:grpSpPr>
        <p:sp>
          <p:nvSpPr>
            <p:cNvPr id="6" name="TextBox 5"/>
            <p:cNvSpPr txBox="1"/>
            <p:nvPr/>
          </p:nvSpPr>
          <p:spPr>
            <a:xfrm>
              <a:off x="2953577" y="5472372"/>
              <a:ext cx="3967315" cy="335694"/>
            </a:xfrm>
            <a:prstGeom prst="rect">
              <a:avLst/>
            </a:prstGeom>
            <a:solidFill>
              <a:srgbClr val="FF9F9F"/>
            </a:solidFill>
            <a:ln>
              <a:solidFill>
                <a:srgbClr val="FF4747"/>
              </a:solidFill>
            </a:ln>
          </p:spPr>
          <p:txBody>
            <a:bodyPr wrap="square" rtlCol="0">
              <a:spAutoFit/>
            </a:bodyPr>
            <a:lstStyle/>
            <a:p>
              <a:pPr algn="ctr"/>
              <a:endParaRPr lang="en-US" sz="962" b="1" dirty="0">
                <a:solidFill>
                  <a:srgbClr val="1CADE4">
                    <a:lumMod val="20000"/>
                    <a:lumOff val="80000"/>
                  </a:srgbClr>
                </a:solidFill>
                <a:latin typeface="Segoe UI Light" panose="020B0502040204020203" pitchFamily="34" charset="0"/>
                <a:cs typeface="Segoe UI Light" panose="020B0502040204020203" pitchFamily="34" charset="0"/>
              </a:endParaRPr>
            </a:p>
          </p:txBody>
        </p:sp>
        <p:sp>
          <p:nvSpPr>
            <p:cNvPr id="7" name="TextBox 6"/>
            <p:cNvSpPr txBox="1"/>
            <p:nvPr/>
          </p:nvSpPr>
          <p:spPr>
            <a:xfrm>
              <a:off x="645822" y="5513397"/>
              <a:ext cx="1976283" cy="773643"/>
            </a:xfrm>
            <a:prstGeom prst="rect">
              <a:avLst/>
            </a:prstGeom>
            <a:noFill/>
          </p:spPr>
          <p:txBody>
            <a:bodyPr wrap="square" rtlCol="0">
              <a:spAutoFit/>
            </a:bodyPr>
            <a:lstStyle/>
            <a:p>
              <a:r>
                <a:rPr lang="mn-MN" sz="1500" b="1"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Гол асуудал</a:t>
              </a:r>
              <a:endParaRPr lang="en-US" sz="1500" b="1"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grpSp>
          <p:nvGrpSpPr>
            <p:cNvPr id="8" name="Group 7"/>
            <p:cNvGrpSpPr/>
            <p:nvPr/>
          </p:nvGrpSpPr>
          <p:grpSpPr>
            <a:xfrm>
              <a:off x="633739" y="3926938"/>
              <a:ext cx="6519969" cy="4719390"/>
              <a:chOff x="550609" y="3843805"/>
              <a:chExt cx="6519969" cy="4719390"/>
            </a:xfrm>
          </p:grpSpPr>
          <p:sp>
            <p:nvSpPr>
              <p:cNvPr id="9" name="TextBox 8"/>
              <p:cNvSpPr txBox="1"/>
              <p:nvPr/>
            </p:nvSpPr>
            <p:spPr>
              <a:xfrm>
                <a:off x="3869436" y="4580600"/>
                <a:ext cx="1533834" cy="294414"/>
              </a:xfrm>
              <a:prstGeom prst="rect">
                <a:avLst/>
              </a:prstGeom>
              <a:solidFill>
                <a:schemeClr val="accent5">
                  <a:lumMod val="60000"/>
                  <a:lumOff val="40000"/>
                </a:schemeClr>
              </a:solidFill>
              <a:ln>
                <a:solidFill>
                  <a:schemeClr val="tx1"/>
                </a:solidFill>
              </a:ln>
            </p:spPr>
            <p:txBody>
              <a:bodyPr wrap="square" rtlCol="0">
                <a:spAutoFit/>
              </a:bodyPr>
              <a:lstStyle/>
              <a:p>
                <a:pPr algn="ctr"/>
                <a:endParaRPr lang="en-US" sz="770" dirty="0">
                  <a:solidFill>
                    <a:prstClr val="black"/>
                  </a:solidFill>
                  <a:latin typeface="Segoe UI Light" panose="020B0502040204020203" pitchFamily="34" charset="0"/>
                  <a:cs typeface="Segoe UI Light" panose="020B0502040204020203" pitchFamily="34" charset="0"/>
                </a:endParaRPr>
              </a:p>
            </p:txBody>
          </p:sp>
          <p:sp>
            <p:nvSpPr>
              <p:cNvPr id="10" name="TextBox 9"/>
              <p:cNvSpPr txBox="1"/>
              <p:nvPr/>
            </p:nvSpPr>
            <p:spPr>
              <a:xfrm>
                <a:off x="2615376" y="3849727"/>
                <a:ext cx="1632157" cy="294414"/>
              </a:xfrm>
              <a:prstGeom prst="rect">
                <a:avLst/>
              </a:prstGeom>
              <a:solidFill>
                <a:schemeClr val="accent5">
                  <a:lumMod val="60000"/>
                  <a:lumOff val="40000"/>
                </a:schemeClr>
              </a:solidFill>
              <a:ln>
                <a:solidFill>
                  <a:schemeClr val="tx1"/>
                </a:solidFill>
              </a:ln>
            </p:spPr>
            <p:txBody>
              <a:bodyPr wrap="square" rtlCol="0">
                <a:spAutoFit/>
              </a:bodyPr>
              <a:lstStyle/>
              <a:p>
                <a:pPr algn="ctr"/>
                <a:endParaRPr lang="en-US" sz="770" dirty="0">
                  <a:solidFill>
                    <a:prstClr val="black"/>
                  </a:solidFill>
                  <a:latin typeface="Segoe UI Light" panose="020B0502040204020203" pitchFamily="34" charset="0"/>
                  <a:cs typeface="Segoe UI Light" panose="020B0502040204020203" pitchFamily="34" charset="0"/>
                </a:endParaRPr>
              </a:p>
            </p:txBody>
          </p:sp>
          <p:sp>
            <p:nvSpPr>
              <p:cNvPr id="11" name="TextBox 10"/>
              <p:cNvSpPr txBox="1"/>
              <p:nvPr/>
            </p:nvSpPr>
            <p:spPr>
              <a:xfrm>
                <a:off x="5025190" y="3843805"/>
                <a:ext cx="1632157" cy="294414"/>
              </a:xfrm>
              <a:prstGeom prst="rect">
                <a:avLst/>
              </a:prstGeom>
              <a:solidFill>
                <a:schemeClr val="accent5">
                  <a:lumMod val="60000"/>
                  <a:lumOff val="40000"/>
                </a:schemeClr>
              </a:solidFill>
              <a:ln>
                <a:solidFill>
                  <a:schemeClr val="tx1"/>
                </a:solidFill>
              </a:ln>
            </p:spPr>
            <p:txBody>
              <a:bodyPr wrap="square" rtlCol="0">
                <a:spAutoFit/>
              </a:bodyPr>
              <a:lstStyle/>
              <a:p>
                <a:pPr algn="ctr"/>
                <a:endParaRPr lang="en-US" sz="770" dirty="0">
                  <a:solidFill>
                    <a:prstClr val="black"/>
                  </a:solidFill>
                  <a:latin typeface="Segoe UI Light" panose="020B0502040204020203" pitchFamily="34" charset="0"/>
                  <a:cs typeface="Segoe UI Light" panose="020B0502040204020203" pitchFamily="34" charset="0"/>
                </a:endParaRPr>
              </a:p>
            </p:txBody>
          </p:sp>
          <p:sp>
            <p:nvSpPr>
              <p:cNvPr id="12" name="TextBox 11"/>
              <p:cNvSpPr txBox="1"/>
              <p:nvPr/>
            </p:nvSpPr>
            <p:spPr>
              <a:xfrm>
                <a:off x="550609" y="4380772"/>
                <a:ext cx="1578076" cy="709172"/>
              </a:xfrm>
              <a:prstGeom prst="rect">
                <a:avLst/>
              </a:prstGeom>
              <a:noFill/>
            </p:spPr>
            <p:txBody>
              <a:bodyPr wrap="square" rtlCol="0">
                <a:spAutoFit/>
              </a:bodyPr>
              <a:lstStyle/>
              <a:p>
                <a:r>
                  <a:rPr lang="mn-MN" sz="1350" b="1" dirty="0">
                    <a:solidFill>
                      <a:srgbClr val="62A39F">
                        <a:lumMod val="50000"/>
                      </a:srgbClr>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Үр нөлөө</a:t>
                </a:r>
                <a:endParaRPr lang="en-US" sz="1350" b="1" dirty="0">
                  <a:solidFill>
                    <a:srgbClr val="62A39F">
                      <a:lumMod val="50000"/>
                    </a:srgbClr>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3" name="TextBox 12"/>
              <p:cNvSpPr txBox="1"/>
              <p:nvPr/>
            </p:nvSpPr>
            <p:spPr>
              <a:xfrm>
                <a:off x="550609" y="7352937"/>
                <a:ext cx="1578076" cy="709172"/>
              </a:xfrm>
              <a:prstGeom prst="rect">
                <a:avLst/>
              </a:prstGeom>
              <a:noFill/>
            </p:spPr>
            <p:txBody>
              <a:bodyPr wrap="square" rtlCol="0">
                <a:spAutoFit/>
              </a:bodyPr>
              <a:lstStyle/>
              <a:p>
                <a:r>
                  <a:rPr lang="mn-MN" sz="1350" b="1" dirty="0">
                    <a:solidFill>
                      <a:srgbClr val="0070C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Шалтгаан</a:t>
                </a:r>
                <a:endParaRPr lang="en-US" sz="1350" b="1" dirty="0">
                  <a:solidFill>
                    <a:srgbClr val="0070C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4" name="Left Brace 13"/>
              <p:cNvSpPr/>
              <p:nvPr/>
            </p:nvSpPr>
            <p:spPr>
              <a:xfrm>
                <a:off x="2187678" y="3898529"/>
                <a:ext cx="290051" cy="1279993"/>
              </a:xfrm>
              <a:prstGeom prst="leftBrace">
                <a:avLst/>
              </a:prstGeom>
              <a:no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70">
                  <a:solidFill>
                    <a:prstClr val="black"/>
                  </a:solidFill>
                  <a:latin typeface="Segoe UI Light" panose="020B0502040204020203" pitchFamily="34" charset="0"/>
                  <a:cs typeface="Segoe UI Light" panose="020B0502040204020203" pitchFamily="34" charset="0"/>
                </a:endParaRPr>
              </a:p>
            </p:txBody>
          </p:sp>
          <p:cxnSp>
            <p:nvCxnSpPr>
              <p:cNvPr id="15" name="Straight Arrow Connector 14"/>
              <p:cNvCxnSpPr/>
              <p:nvPr/>
            </p:nvCxnSpPr>
            <p:spPr>
              <a:xfrm flipV="1">
                <a:off x="3406877" y="4490655"/>
                <a:ext cx="0" cy="855408"/>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007508" y="4480817"/>
                <a:ext cx="5860" cy="91229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699822" y="5178522"/>
                <a:ext cx="0" cy="18235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620299" y="6345318"/>
                <a:ext cx="1632157" cy="294414"/>
              </a:xfrm>
              <a:prstGeom prst="rect">
                <a:avLst/>
              </a:prstGeom>
              <a:solidFill>
                <a:schemeClr val="accent1">
                  <a:lumMod val="20000"/>
                  <a:lumOff val="80000"/>
                </a:schemeClr>
              </a:solidFill>
              <a:ln>
                <a:solidFill>
                  <a:schemeClr val="tx1"/>
                </a:solidFill>
              </a:ln>
            </p:spPr>
            <p:txBody>
              <a:bodyPr wrap="square" rtlCol="0">
                <a:spAutoFit/>
              </a:bodyPr>
              <a:lstStyle/>
              <a:p>
                <a:pPr algn="ctr"/>
                <a:endParaRPr lang="en-US" sz="770" dirty="0">
                  <a:solidFill>
                    <a:prstClr val="black"/>
                  </a:solidFill>
                  <a:latin typeface="Segoe UI Light" panose="020B0502040204020203" pitchFamily="34" charset="0"/>
                  <a:cs typeface="Segoe UI Light" panose="020B0502040204020203" pitchFamily="34" charset="0"/>
                </a:endParaRPr>
              </a:p>
            </p:txBody>
          </p:sp>
          <p:sp>
            <p:nvSpPr>
              <p:cNvPr id="19" name="TextBox 18"/>
              <p:cNvSpPr txBox="1"/>
              <p:nvPr/>
            </p:nvSpPr>
            <p:spPr>
              <a:xfrm>
                <a:off x="2615376" y="7415895"/>
                <a:ext cx="3111910" cy="294414"/>
              </a:xfrm>
              <a:prstGeom prst="rect">
                <a:avLst/>
              </a:prstGeom>
              <a:solidFill>
                <a:schemeClr val="accent1">
                  <a:lumMod val="20000"/>
                  <a:lumOff val="80000"/>
                </a:schemeClr>
              </a:solidFill>
              <a:ln>
                <a:solidFill>
                  <a:schemeClr val="tx1"/>
                </a:solidFill>
              </a:ln>
            </p:spPr>
            <p:txBody>
              <a:bodyPr wrap="square" rtlCol="0">
                <a:spAutoFit/>
              </a:bodyPr>
              <a:lstStyle/>
              <a:p>
                <a:pPr algn="ctr"/>
                <a:endParaRPr lang="en-US" sz="770" dirty="0">
                  <a:solidFill>
                    <a:prstClr val="black"/>
                  </a:solidFill>
                  <a:latin typeface="Segoe UI Light" panose="020B0502040204020203" pitchFamily="34" charset="0"/>
                  <a:cs typeface="Segoe UI Light" panose="020B0502040204020203" pitchFamily="34" charset="0"/>
                </a:endParaRPr>
              </a:p>
            </p:txBody>
          </p:sp>
          <p:sp>
            <p:nvSpPr>
              <p:cNvPr id="20" name="TextBox 19"/>
              <p:cNvSpPr txBox="1"/>
              <p:nvPr/>
            </p:nvSpPr>
            <p:spPr>
              <a:xfrm>
                <a:off x="5025190" y="6345317"/>
                <a:ext cx="1281226" cy="294414"/>
              </a:xfrm>
              <a:prstGeom prst="rect">
                <a:avLst/>
              </a:prstGeom>
              <a:solidFill>
                <a:schemeClr val="accent1">
                  <a:lumMod val="20000"/>
                  <a:lumOff val="80000"/>
                </a:schemeClr>
              </a:solidFill>
              <a:ln>
                <a:solidFill>
                  <a:schemeClr val="tx1"/>
                </a:solidFill>
              </a:ln>
            </p:spPr>
            <p:txBody>
              <a:bodyPr wrap="square" rtlCol="0">
                <a:spAutoFit/>
              </a:bodyPr>
              <a:lstStyle/>
              <a:p>
                <a:pPr algn="ctr"/>
                <a:endParaRPr lang="en-US" sz="770" dirty="0">
                  <a:solidFill>
                    <a:prstClr val="black"/>
                  </a:solidFill>
                  <a:latin typeface="Segoe UI Light" panose="020B0502040204020203" pitchFamily="34" charset="0"/>
                  <a:cs typeface="Segoe UI Light" panose="020B0502040204020203" pitchFamily="34" charset="0"/>
                </a:endParaRPr>
              </a:p>
            </p:txBody>
          </p:sp>
          <p:sp>
            <p:nvSpPr>
              <p:cNvPr id="21" name="TextBox 20"/>
              <p:cNvSpPr txBox="1"/>
              <p:nvPr/>
            </p:nvSpPr>
            <p:spPr>
              <a:xfrm>
                <a:off x="4752050" y="8169757"/>
                <a:ext cx="2318528" cy="294414"/>
              </a:xfrm>
              <a:prstGeom prst="rect">
                <a:avLst/>
              </a:prstGeom>
              <a:solidFill>
                <a:schemeClr val="accent1">
                  <a:lumMod val="20000"/>
                  <a:lumOff val="80000"/>
                </a:schemeClr>
              </a:solidFill>
              <a:ln>
                <a:solidFill>
                  <a:schemeClr val="tx1"/>
                </a:solidFill>
              </a:ln>
            </p:spPr>
            <p:txBody>
              <a:bodyPr wrap="square" rtlCol="0">
                <a:spAutoFit/>
              </a:bodyPr>
              <a:lstStyle/>
              <a:p>
                <a:pPr algn="ctr"/>
                <a:endParaRPr lang="en-US" sz="770" dirty="0">
                  <a:solidFill>
                    <a:prstClr val="black"/>
                  </a:solidFill>
                  <a:latin typeface="Segoe UI Light" panose="020B0502040204020203" pitchFamily="34" charset="0"/>
                  <a:cs typeface="Segoe UI Light" panose="020B0502040204020203" pitchFamily="34" charset="0"/>
                </a:endParaRPr>
              </a:p>
            </p:txBody>
          </p:sp>
          <p:cxnSp>
            <p:nvCxnSpPr>
              <p:cNvPr id="22" name="Straight Arrow Connector 21"/>
              <p:cNvCxnSpPr/>
              <p:nvPr/>
            </p:nvCxnSpPr>
            <p:spPr>
              <a:xfrm flipV="1">
                <a:off x="3456040" y="5827794"/>
                <a:ext cx="6536" cy="527464"/>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687963" y="5817966"/>
                <a:ext cx="6536" cy="527464"/>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629018" y="5802050"/>
                <a:ext cx="6536" cy="1630298"/>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662085" y="5827794"/>
                <a:ext cx="0" cy="2332524"/>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Left Brace 25"/>
              <p:cNvSpPr/>
              <p:nvPr/>
            </p:nvSpPr>
            <p:spPr>
              <a:xfrm>
                <a:off x="2259707" y="6663865"/>
                <a:ext cx="281760" cy="1899330"/>
              </a:xfrm>
              <a:prstGeom prst="leftBrace">
                <a:avLst/>
              </a:prstGeom>
              <a:noFill/>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70">
                  <a:solidFill>
                    <a:prstClr val="black"/>
                  </a:solidFill>
                  <a:latin typeface="Segoe UI Light" panose="020B0502040204020203" pitchFamily="34" charset="0"/>
                  <a:cs typeface="Segoe UI Light" panose="020B0502040204020203" pitchFamily="34" charset="0"/>
                </a:endParaRPr>
              </a:p>
            </p:txBody>
          </p:sp>
        </p:grpSp>
      </p:grpSp>
      <p:sp>
        <p:nvSpPr>
          <p:cNvPr id="27" name="Content Placeholder 2"/>
          <p:cNvSpPr txBox="1">
            <a:spLocks/>
          </p:cNvSpPr>
          <p:nvPr/>
        </p:nvSpPr>
        <p:spPr>
          <a:xfrm>
            <a:off x="615099" y="1421091"/>
            <a:ext cx="4143831" cy="3273458"/>
          </a:xfrm>
          <a:prstGeom prst="rect">
            <a:avLst/>
          </a:prstGeom>
          <a:solidFill>
            <a:schemeClr val="accent1">
              <a:lumMod val="20000"/>
              <a:lumOff val="80000"/>
            </a:schemeClr>
          </a:solidFill>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69081" indent="-184547">
              <a:lnSpc>
                <a:spcPct val="100000"/>
              </a:lnSpc>
              <a:buClr>
                <a:srgbClr val="1CADE4"/>
              </a:buClr>
              <a:buFont typeface="+mj-lt"/>
              <a:buAutoNum type="arabicPeriod"/>
            </a:pPr>
            <a:r>
              <a:rPr lang="mn-MN" sz="1650" dirty="0">
                <a:solidFill>
                  <a:prstClr val="black"/>
                </a:solidFill>
              </a:rPr>
              <a:t>Өмнөх дасгалаас 1-д эрэмбэлэгдсэн асуудлыг самбарт бичигдсэн “ГОЛ АСУУДАЛ”-ын ард томоор бичнэ. /1 минут/</a:t>
            </a:r>
          </a:p>
          <a:p>
            <a:pPr marL="269081" indent="-184547">
              <a:lnSpc>
                <a:spcPct val="100000"/>
              </a:lnSpc>
              <a:buClr>
                <a:srgbClr val="1CADE4"/>
              </a:buClr>
              <a:buFont typeface="+mj-lt"/>
              <a:buAutoNum type="arabicPeriod"/>
            </a:pPr>
            <a:r>
              <a:rPr lang="mn-MN" sz="1650" dirty="0">
                <a:solidFill>
                  <a:prstClr val="black"/>
                </a:solidFill>
              </a:rPr>
              <a:t>Уг асуудлыг үүсэхэд нөлөөлж буй шалтгаануудыг оролцогчдоор жижиг цаасан дээр бичүүлж, хурааж авна /5 минут/- багшид туслах 2 хүнийг сонгоно</a:t>
            </a:r>
          </a:p>
          <a:p>
            <a:pPr marL="269081" indent="-184547">
              <a:lnSpc>
                <a:spcPct val="100000"/>
              </a:lnSpc>
              <a:buClr>
                <a:srgbClr val="1CADE4"/>
              </a:buClr>
              <a:buFont typeface="+mj-lt"/>
              <a:buAutoNum type="arabicPeriod"/>
            </a:pPr>
            <a:r>
              <a:rPr lang="mn-MN" sz="1650" dirty="0">
                <a:solidFill>
                  <a:prstClr val="black"/>
                </a:solidFill>
              </a:rPr>
              <a:t>Хураасан цаасанд бичигдсэн шалтгаануудаас хамгийн олон хүн бичсэн 3-4 шалтгааныг самбарт “ШАЛТГААН” гэсэн хэсэг </a:t>
            </a:r>
            <a:r>
              <a:rPr lang="mn-MN" sz="1650" dirty="0">
                <a:solidFill>
                  <a:schemeClr val="tx1"/>
                </a:solidFill>
              </a:rPr>
              <a:t>хойш жагсаан бичнэ /5 минут/.</a:t>
            </a:r>
          </a:p>
        </p:txBody>
      </p:sp>
    </p:spTree>
    <p:extLst>
      <p:ext uri="{BB962C8B-B14F-4D97-AF65-F5344CB8AC3E}">
        <p14:creationId xmlns:p14="http://schemas.microsoft.com/office/powerpoint/2010/main" val="3902533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95486"/>
            <a:ext cx="7543800" cy="716201"/>
          </a:xfrm>
        </p:spPr>
        <p:txBody>
          <a:bodyPr anchor="ctr">
            <a:normAutofit/>
          </a:bodyPr>
          <a:lstStyle/>
          <a:p>
            <a:r>
              <a:rPr lang="mn-MN" sz="2400" b="1" dirty="0"/>
              <a:t>Дасгал ажил 2-ын үргэлжлэл</a:t>
            </a:r>
            <a:endParaRPr lang="en-US" sz="2400" b="1" dirty="0"/>
          </a:p>
        </p:txBody>
      </p:sp>
      <p:sp>
        <p:nvSpPr>
          <p:cNvPr id="4" name="Slide Number Placeholder 3"/>
          <p:cNvSpPr>
            <a:spLocks noGrp="1"/>
          </p:cNvSpPr>
          <p:nvPr>
            <p:ph type="sldNum" sz="quarter" idx="12"/>
          </p:nvPr>
        </p:nvSpPr>
        <p:spPr/>
        <p:txBody>
          <a:bodyPr/>
          <a:lstStyle/>
          <a:p>
            <a:fld id="{2010F75A-1B78-4EB4-B6CA-9C5F08103C9A}" type="slidenum">
              <a:rPr lang="en-US" smtClean="0"/>
              <a:pPr/>
              <a:t>49</a:t>
            </a:fld>
            <a:endParaRPr lang="en-US"/>
          </a:p>
        </p:txBody>
      </p:sp>
      <p:sp>
        <p:nvSpPr>
          <p:cNvPr id="5" name="Content Placeholder 2"/>
          <p:cNvSpPr>
            <a:spLocks noGrp="1"/>
          </p:cNvSpPr>
          <p:nvPr>
            <p:ph idx="1"/>
          </p:nvPr>
        </p:nvSpPr>
        <p:spPr>
          <a:solidFill>
            <a:schemeClr val="accent1">
              <a:lumMod val="20000"/>
              <a:lumOff val="80000"/>
            </a:schemeClr>
          </a:solidFill>
        </p:spPr>
        <p:txBody>
          <a:bodyPr>
            <a:noAutofit/>
          </a:bodyPr>
          <a:lstStyle/>
          <a:p>
            <a:pPr marL="427434">
              <a:spcBef>
                <a:spcPts val="1200"/>
              </a:spcBef>
              <a:buFont typeface="+mj-lt"/>
              <a:buAutoNum type="arabicPeriod" startAt="4"/>
            </a:pPr>
            <a:r>
              <a:rPr lang="mn-MN" sz="2400" dirty="0"/>
              <a:t>“Гол асуудал”-аас үүдэн гарч буй үр нөлөөг оролцогчдоор жижиг цаасан дээр бичүүлж, хурааж авна /5 минут/</a:t>
            </a:r>
          </a:p>
          <a:p>
            <a:pPr marL="427434">
              <a:spcBef>
                <a:spcPts val="1200"/>
              </a:spcBef>
              <a:buFont typeface="+mj-lt"/>
              <a:buAutoNum type="arabicPeriod" startAt="4"/>
            </a:pPr>
            <a:r>
              <a:rPr lang="mn-MN" sz="2400" dirty="0"/>
              <a:t>Хураасан цаасанд бичигдсэн үр нөлөөнөөс хамгийн олон хүн бичсэн 3-4 шалтгааныг самбарт “ҮР НӨЛӨӨ” гэсэн хэсэг хойш жагсаан бичнэ /3 минут/</a:t>
            </a:r>
          </a:p>
          <a:p>
            <a:pPr marL="427434">
              <a:spcBef>
                <a:spcPts val="1200"/>
              </a:spcBef>
              <a:buFont typeface="+mj-lt"/>
              <a:buAutoNum type="arabicPeriod" startAt="4"/>
            </a:pPr>
            <a:r>
              <a:rPr lang="mn-MN" sz="2400" dirty="0"/>
              <a:t>Үр дүнг оролцогчдод танилцуулна /1 минут/</a:t>
            </a:r>
          </a:p>
        </p:txBody>
      </p:sp>
    </p:spTree>
    <p:extLst>
      <p:ext uri="{BB962C8B-B14F-4D97-AF65-F5344CB8AC3E}">
        <p14:creationId xmlns:p14="http://schemas.microsoft.com/office/powerpoint/2010/main" val="2748169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524" y="267494"/>
            <a:ext cx="5867400" cy="472678"/>
          </a:xfrm>
        </p:spPr>
        <p:txBody>
          <a:bodyPr>
            <a:noAutofit/>
          </a:bodyPr>
          <a:lstStyle/>
          <a:p>
            <a:pPr algn="r"/>
            <a:r>
              <a:rPr lang="mn-MN" sz="2400" b="1" dirty="0" smtClean="0">
                <a:solidFill>
                  <a:schemeClr val="tx2"/>
                </a:solidFill>
              </a:rPr>
              <a:t>Туршлага солилцох</a:t>
            </a:r>
            <a:endParaRPr lang="en-US" sz="2400" b="1" dirty="0">
              <a:solidFill>
                <a:schemeClr val="tx2"/>
              </a:solidFill>
            </a:endParaRPr>
          </a:p>
        </p:txBody>
      </p:sp>
      <p:sp>
        <p:nvSpPr>
          <p:cNvPr id="17" name="Content Placeholder 2"/>
          <p:cNvSpPr>
            <a:spLocks noGrp="1"/>
          </p:cNvSpPr>
          <p:nvPr>
            <p:ph idx="1"/>
          </p:nvPr>
        </p:nvSpPr>
        <p:spPr>
          <a:xfrm>
            <a:off x="571472" y="1123950"/>
            <a:ext cx="7929618" cy="3608040"/>
          </a:xfrm>
        </p:spPr>
        <p:txBody>
          <a:bodyPr>
            <a:normAutofit fontScale="62500" lnSpcReduction="20000"/>
          </a:bodyPr>
          <a:lstStyle/>
          <a:p>
            <a:pPr marL="0" indent="0" algn="just">
              <a:buFont typeface="Wingdings" pitchFamily="2" charset="2"/>
              <a:buNone/>
            </a:pPr>
            <a:r>
              <a:rPr lang="mn-MN" sz="2300" b="1" dirty="0" smtClean="0">
                <a:cs typeface="Times New Roman" pitchFamily="18" charset="0"/>
              </a:rPr>
              <a:t>Ямар тулгамдсан асуудал байна вэ?</a:t>
            </a:r>
          </a:p>
          <a:p>
            <a:pPr algn="just">
              <a:lnSpc>
                <a:spcPct val="120000"/>
              </a:lnSpc>
              <a:spcBef>
                <a:spcPts val="600"/>
              </a:spcBef>
            </a:pPr>
            <a:r>
              <a:rPr lang="mn-MN" sz="2100" dirty="0" smtClean="0">
                <a:cs typeface="Times New Roman" pitchFamily="18" charset="0"/>
              </a:rPr>
              <a:t>ОНХС-гийн хөрөнгөөр хэрэгжүүлэх арга хэмжээг төлөвлөх үйл ажиллагаанд олон нийтийн оролцоо хангалтгүй байдаг</a:t>
            </a:r>
          </a:p>
          <a:p>
            <a:pPr marL="809625" lvl="2" algn="just">
              <a:lnSpc>
                <a:spcPct val="120000"/>
              </a:lnSpc>
              <a:spcBef>
                <a:spcPts val="600"/>
              </a:spcBef>
            </a:pPr>
            <a:r>
              <a:rPr lang="mn-MN" sz="2100" dirty="0" smtClean="0">
                <a:cs typeface="Times New Roman" pitchFamily="18" charset="0"/>
              </a:rPr>
              <a:t>ОНХС-гийн талаарх мэдээлэл дутмаг</a:t>
            </a:r>
            <a:endParaRPr lang="en-US" sz="2100" dirty="0" smtClean="0">
              <a:cs typeface="Times New Roman" pitchFamily="18" charset="0"/>
            </a:endParaRPr>
          </a:p>
          <a:p>
            <a:pPr marL="809625" lvl="2" algn="just">
              <a:lnSpc>
                <a:spcPct val="120000"/>
              </a:lnSpc>
              <a:spcBef>
                <a:spcPts val="600"/>
              </a:spcBef>
            </a:pPr>
            <a:r>
              <a:rPr lang="mn-MN" sz="2100" dirty="0" smtClean="0">
                <a:cs typeface="Times New Roman" pitchFamily="18" charset="0"/>
              </a:rPr>
              <a:t>Иргэдэд мэдээлэл төдийлөн хүрдэггүй, мэдээллийг гол төлөв самбар, цахим хаяг, хэвлэмэл хувилбараар тараадаг нь төдийлөн оновчтой биш</a:t>
            </a:r>
            <a:endParaRPr lang="en-US" sz="2100" dirty="0" smtClean="0">
              <a:cs typeface="Times New Roman" pitchFamily="18" charset="0"/>
            </a:endParaRPr>
          </a:p>
          <a:p>
            <a:pPr marL="809625" lvl="2" algn="just">
              <a:lnSpc>
                <a:spcPct val="120000"/>
              </a:lnSpc>
              <a:spcBef>
                <a:spcPts val="600"/>
              </a:spcBef>
            </a:pPr>
            <a:r>
              <a:rPr lang="mn-MN" sz="2100" dirty="0" smtClean="0">
                <a:cs typeface="Times New Roman" pitchFamily="18" charset="0"/>
              </a:rPr>
              <a:t>Иргэд оролцох сонирхолгүй</a:t>
            </a:r>
            <a:endParaRPr lang="en-US" sz="2100" dirty="0" smtClean="0">
              <a:cs typeface="Times New Roman" pitchFamily="18" charset="0"/>
            </a:endParaRPr>
          </a:p>
          <a:p>
            <a:pPr marL="809625" lvl="2" algn="just">
              <a:lnSpc>
                <a:spcPct val="120000"/>
              </a:lnSpc>
              <a:spcBef>
                <a:spcPts val="600"/>
              </a:spcBef>
            </a:pPr>
            <a:r>
              <a:rPr lang="mn-MN" sz="2100" dirty="0" smtClean="0">
                <a:cs typeface="Times New Roman" pitchFamily="18" charset="0"/>
              </a:rPr>
              <a:t>Иргэдэд оролцох боломж гардаггүй</a:t>
            </a:r>
            <a:endParaRPr lang="en-US" sz="2100" dirty="0" smtClean="0">
              <a:cs typeface="Times New Roman" pitchFamily="18" charset="0"/>
            </a:endParaRPr>
          </a:p>
          <a:p>
            <a:pPr marL="809625" lvl="2" algn="just">
              <a:lnSpc>
                <a:spcPct val="120000"/>
              </a:lnSpc>
              <a:spcBef>
                <a:spcPts val="600"/>
              </a:spcBef>
            </a:pPr>
            <a:r>
              <a:rPr lang="mn-MN" sz="2100" dirty="0" smtClean="0">
                <a:cs typeface="Times New Roman" pitchFamily="18" charset="0"/>
              </a:rPr>
              <a:t>Иргэд оролцсон боловч, тэдний оролцоо нь ач холбогдолгүй гэж үзсэн</a:t>
            </a:r>
            <a:endParaRPr lang="en-US" sz="2100" dirty="0" smtClean="0">
              <a:cs typeface="Times New Roman" pitchFamily="18" charset="0"/>
            </a:endParaRPr>
          </a:p>
          <a:p>
            <a:pPr marL="809625" lvl="2" algn="just">
              <a:lnSpc>
                <a:spcPct val="120000"/>
              </a:lnSpc>
              <a:spcBef>
                <a:spcPts val="600"/>
              </a:spcBef>
            </a:pPr>
            <a:r>
              <a:rPr lang="mn-MN" sz="2100" dirty="0" smtClean="0">
                <a:cs typeface="Times New Roman" pitchFamily="18" charset="0"/>
              </a:rPr>
              <a:t>Иргэдийн саналыг сонсдоггүй нэр төдий хурал болдог, эсвэл цаанаасаа бэлтгэсэн асуудлуудын жагсаалтыг хэлэлцүүлж санал авдаг зэргээс шалтгаалдаг. </a:t>
            </a:r>
            <a:endParaRPr lang="en-US" sz="2100" dirty="0" smtClean="0">
              <a:cs typeface="Times New Roman" pitchFamily="18" charset="0"/>
            </a:endParaRPr>
          </a:p>
          <a:p>
            <a:pPr algn="r">
              <a:buNone/>
            </a:pPr>
            <a:endParaRPr lang="mn-MN" sz="1400" i="1" dirty="0" smtClean="0">
              <a:cs typeface="Times New Roman" pitchFamily="18" charset="0"/>
            </a:endParaRPr>
          </a:p>
          <a:p>
            <a:pPr algn="r">
              <a:buNone/>
            </a:pPr>
            <a:endParaRPr lang="mn-MN" sz="1400" i="1" dirty="0" smtClean="0">
              <a:cs typeface="Times New Roman" pitchFamily="18" charset="0"/>
            </a:endParaRPr>
          </a:p>
          <a:p>
            <a:pPr algn="r">
              <a:buNone/>
            </a:pPr>
            <a:r>
              <a:rPr lang="mn-MN" sz="1400" i="1" dirty="0" smtClean="0">
                <a:cs typeface="Times New Roman" pitchFamily="18" charset="0"/>
              </a:rPr>
              <a:t>				</a:t>
            </a:r>
          </a:p>
          <a:p>
            <a:pPr algn="r">
              <a:buNone/>
            </a:pPr>
            <a:r>
              <a:rPr lang="mn-MN" sz="1400" i="1" dirty="0" smtClean="0">
                <a:cs typeface="Times New Roman" pitchFamily="18" charset="0"/>
              </a:rPr>
              <a:t>				Дэлхийн банк, Удирдлагын академи </a:t>
            </a:r>
            <a:r>
              <a:rPr lang="en-US" sz="1400" i="1" dirty="0" smtClean="0">
                <a:cs typeface="Times New Roman" pitchFamily="18" charset="0"/>
              </a:rPr>
              <a:t>(</a:t>
            </a:r>
            <a:r>
              <a:rPr lang="mn-MN" sz="1400" i="1" dirty="0" smtClean="0">
                <a:cs typeface="Times New Roman" pitchFamily="18" charset="0"/>
              </a:rPr>
              <a:t>2018</a:t>
            </a:r>
            <a:r>
              <a:rPr lang="en-US" sz="1400" i="1" dirty="0" smtClean="0">
                <a:cs typeface="Times New Roman" pitchFamily="18" charset="0"/>
              </a:rPr>
              <a:t>)</a:t>
            </a:r>
            <a:r>
              <a:rPr lang="mn-MN" sz="1400" i="1" dirty="0" smtClean="0">
                <a:cs typeface="Times New Roman" pitchFamily="18" charset="0"/>
              </a:rPr>
              <a:t>, “Тогтвортой амжиргаа төсөл</a:t>
            </a:r>
            <a:r>
              <a:rPr lang="en-US" sz="1400" i="1" dirty="0" smtClean="0">
                <a:cs typeface="Times New Roman" pitchFamily="18" charset="0"/>
              </a:rPr>
              <a:t>-</a:t>
            </a:r>
            <a:r>
              <a:rPr lang="mn-MN" sz="1400" i="1" dirty="0" smtClean="0">
                <a:cs typeface="Times New Roman" pitchFamily="18" charset="0"/>
              </a:rPr>
              <a:t>3”, Орон нутгийн хөгжлийн сангийн цикл дэх иргэдийн оролцоо, судалгааны тайлан</a:t>
            </a:r>
            <a:endParaRPr lang="mn-MN" sz="1400" b="0" i="1" dirty="0" smtClean="0">
              <a:cs typeface="Times New Roman" pitchFamily="18" charset="0"/>
            </a:endParaRPr>
          </a:p>
          <a:p>
            <a:pPr marL="0" indent="0" algn="just">
              <a:buClrTx/>
              <a:buFont typeface="Wingdings" pitchFamily="2" charset="2"/>
              <a:buNone/>
            </a:pPr>
            <a:endParaRPr lang="mn-MN" sz="2800" b="0" dirty="0" smtClean="0">
              <a:cs typeface="Times New Roman" pitchFamily="18" charset="0"/>
            </a:endParaRPr>
          </a:p>
          <a:p>
            <a:pPr marL="0" indent="0" algn="just">
              <a:buClrTx/>
              <a:buFont typeface="Verdana" pitchFamily="34" charset="0"/>
              <a:buAutoNum type="arabicPeriod"/>
            </a:pPr>
            <a:endParaRPr lang="mn-MN" sz="2400" b="0" dirty="0" smtClean="0">
              <a:cs typeface="Times New Roman" pitchFamily="18" charset="0"/>
            </a:endParaRPr>
          </a:p>
          <a:p>
            <a:pPr marL="0" indent="0" algn="just"/>
            <a:endParaRPr lang="en-US" sz="2400" b="0" dirty="0" smtClean="0">
              <a:cs typeface="Times New Roman" pitchFamily="18" charset="0"/>
            </a:endParaRPr>
          </a:p>
        </p:txBody>
      </p:sp>
      <p:sp>
        <p:nvSpPr>
          <p:cNvPr id="8" name="Slide Number Placeholder 7"/>
          <p:cNvSpPr>
            <a:spLocks noGrp="1"/>
          </p:cNvSpPr>
          <p:nvPr>
            <p:ph type="sldNum" sz="quarter" idx="12"/>
          </p:nvPr>
        </p:nvSpPr>
        <p:spPr>
          <a:xfrm>
            <a:off x="6553200" y="4659982"/>
            <a:ext cx="2133600" cy="273844"/>
          </a:xfrm>
        </p:spPr>
        <p:txBody>
          <a:bodyPr/>
          <a:lstStyle/>
          <a:p>
            <a:fld id="{780641F6-076D-47B9-9A76-B8C8D327F380}" type="slidenum">
              <a:rPr lang="en-US" smtClean="0"/>
              <a:pPr/>
              <a:t>5</a:t>
            </a:fld>
            <a:endParaRPr lang="en-US"/>
          </a:p>
        </p:txBody>
      </p:sp>
    </p:spTree>
    <p:extLst>
      <p:ext uri="{BB962C8B-B14F-4D97-AF65-F5344CB8AC3E}">
        <p14:creationId xmlns:p14="http://schemas.microsoft.com/office/powerpoint/2010/main" val="423679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box(in)">
                                      <p:cBhvr>
                                        <p:cTn id="7" dur="500"/>
                                        <p:tgtEl>
                                          <p:spTgt spid="1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box(in)">
                                      <p:cBhvr>
                                        <p:cTn id="10" dur="500"/>
                                        <p:tgtEl>
                                          <p:spTgt spid="17">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box(in)">
                                      <p:cBhvr>
                                        <p:cTn id="13" dur="500"/>
                                        <p:tgtEl>
                                          <p:spTgt spid="17">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box(in)">
                                      <p:cBhvr>
                                        <p:cTn id="16" dur="500"/>
                                        <p:tgtEl>
                                          <p:spTgt spid="17">
                                            <p:txEl>
                                              <p:pRg st="4" end="4"/>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box(in)">
                                      <p:cBhvr>
                                        <p:cTn id="19" dur="500"/>
                                        <p:tgtEl>
                                          <p:spTgt spid="17">
                                            <p:txEl>
                                              <p:pRg st="5" end="5"/>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box(in)">
                                      <p:cBhvr>
                                        <p:cTn id="22" dur="500"/>
                                        <p:tgtEl>
                                          <p:spTgt spid="17">
                                            <p:txEl>
                                              <p:pRg st="6" end="6"/>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animEffect transition="in" filter="box(in)">
                                      <p:cBhvr>
                                        <p:cTn id="25" dur="500"/>
                                        <p:tgtEl>
                                          <p:spTgt spid="17">
                                            <p:txEl>
                                              <p:pRg st="7" end="7"/>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17">
                                            <p:txEl>
                                              <p:pRg st="10" end="10"/>
                                            </p:txEl>
                                          </p:spTgt>
                                        </p:tgtEl>
                                        <p:attrNameLst>
                                          <p:attrName>style.visibility</p:attrName>
                                        </p:attrNameLst>
                                      </p:cBhvr>
                                      <p:to>
                                        <p:strVal val="visible"/>
                                      </p:to>
                                    </p:set>
                                    <p:animEffect transition="in" filter="box(in)">
                                      <p:cBhvr>
                                        <p:cTn id="28" dur="500"/>
                                        <p:tgtEl>
                                          <p:spTgt spid="17">
                                            <p:txEl>
                                              <p:pRg st="10" end="10"/>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17">
                                            <p:txEl>
                                              <p:pRg st="11" end="11"/>
                                            </p:txEl>
                                          </p:spTgt>
                                        </p:tgtEl>
                                        <p:attrNameLst>
                                          <p:attrName>style.visibility</p:attrName>
                                        </p:attrNameLst>
                                      </p:cBhvr>
                                      <p:to>
                                        <p:strVal val="visible"/>
                                      </p:to>
                                    </p:set>
                                    <p:animEffect transition="in" filter="box(in)">
                                      <p:cBhvr>
                                        <p:cTn id="31" dur="500"/>
                                        <p:tgtEl>
                                          <p:spTgt spid="1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3556" y="315672"/>
            <a:ext cx="7543800" cy="558539"/>
          </a:xfrm>
        </p:spPr>
        <p:txBody>
          <a:bodyPr anchor="ctr">
            <a:noAutofit/>
          </a:bodyPr>
          <a:lstStyle/>
          <a:p>
            <a:r>
              <a:rPr lang="mn-MN" sz="2100" b="1" u="sng" dirty="0">
                <a:latin typeface="Segoe UI Light" panose="020B0502040204020203" pitchFamily="34" charset="0"/>
                <a:cs typeface="Segoe UI Light" panose="020B0502040204020203" pitchFamily="34" charset="0"/>
              </a:rPr>
              <a:t>3. </a:t>
            </a:r>
            <a:r>
              <a:rPr lang="mn-MN" sz="2100" b="1" u="sng" dirty="0">
                <a:solidFill>
                  <a:srgbClr val="7030A0"/>
                </a:solidFill>
                <a:latin typeface="Segoe UI Light" panose="020B0502040204020203" pitchFamily="34" charset="0"/>
                <a:cs typeface="Segoe UI Light" panose="020B0502040204020203" pitchFamily="34" charset="0"/>
              </a:rPr>
              <a:t>“ШИЙДЛИЙН МОД”</a:t>
            </a:r>
            <a:endParaRPr lang="en-US" sz="2100" b="1" u="sng" dirty="0">
              <a:solidFill>
                <a:srgbClr val="7030A0"/>
              </a:solidFill>
              <a:latin typeface="Segoe UI Light" panose="020B0502040204020203" pitchFamily="34" charset="0"/>
              <a:cs typeface="Segoe UI Light" panose="020B0502040204020203" pitchFamily="34" charset="0"/>
            </a:endParaRPr>
          </a:p>
        </p:txBody>
      </p:sp>
      <p:sp>
        <p:nvSpPr>
          <p:cNvPr id="6" name="TextBox 5"/>
          <p:cNvSpPr txBox="1"/>
          <p:nvPr/>
        </p:nvSpPr>
        <p:spPr>
          <a:xfrm>
            <a:off x="500599" y="1145767"/>
            <a:ext cx="3281455" cy="3464731"/>
          </a:xfrm>
          <a:prstGeom prst="rect">
            <a:avLst/>
          </a:prstGeom>
          <a:noFill/>
        </p:spPr>
        <p:txBody>
          <a:bodyPr wrap="square" rtlCol="0">
            <a:spAutoFit/>
          </a:bodyPr>
          <a:lstStyle/>
          <a:p>
            <a:pPr marL="137460" indent="-137460">
              <a:lnSpc>
                <a:spcPct val="114000"/>
              </a:lnSpc>
              <a:spcBef>
                <a:spcPts val="900"/>
              </a:spcBef>
              <a:buFont typeface="Arial" panose="020B0604020202020204" pitchFamily="34" charset="0"/>
              <a:buChar char="•"/>
            </a:pPr>
            <a:r>
              <a:rPr lang="mn-MN" sz="1200" dirty="0">
                <a:solidFill>
                  <a:prstClr val="black"/>
                </a:solidFill>
                <a:latin typeface="Segoe UI Light" panose="020B0502040204020203" pitchFamily="34" charset="0"/>
                <a:cs typeface="Segoe UI Light" panose="020B0502040204020203" pitchFamily="34" charset="0"/>
              </a:rPr>
              <a:t>“Эхлээд гол асуудалтай уялдуулан </a:t>
            </a:r>
            <a:r>
              <a:rPr lang="mn-MN" sz="1350" b="1" dirty="0">
                <a:solidFill>
                  <a:srgbClr val="0070C0"/>
                </a:solidFill>
                <a:latin typeface="Segoe UI Light" panose="020B0502040204020203" pitchFamily="34" charset="0"/>
                <a:cs typeface="Segoe UI Light" panose="020B0502040204020203" pitchFamily="34" charset="0"/>
              </a:rPr>
              <a:t>Гол зорилгоо</a:t>
            </a:r>
            <a:r>
              <a:rPr lang="mn-MN" sz="1200" dirty="0">
                <a:solidFill>
                  <a:prstClr val="black"/>
                </a:solidFill>
                <a:latin typeface="Segoe UI Light" panose="020B0502040204020203" pitchFamily="34" charset="0"/>
                <a:cs typeface="Segoe UI Light" panose="020B0502040204020203" pitchFamily="34" charset="0"/>
              </a:rPr>
              <a:t> эерэг байдлаар бичнэ.</a:t>
            </a:r>
          </a:p>
          <a:p>
            <a:pPr marL="164952" indent="-164952">
              <a:lnSpc>
                <a:spcPct val="114000"/>
              </a:lnSpc>
              <a:spcBef>
                <a:spcPts val="900"/>
              </a:spcBef>
              <a:buFont typeface="+mj-lt"/>
              <a:buAutoNum type="arabicPeriod"/>
            </a:pPr>
            <a:r>
              <a:rPr lang="mn-MN" sz="1200" dirty="0">
                <a:solidFill>
                  <a:prstClr val="black"/>
                </a:solidFill>
                <a:latin typeface="Segoe UI Light" panose="020B0502040204020203" pitchFamily="34" charset="0"/>
                <a:cs typeface="Segoe UI Light" panose="020B0502040204020203" pitchFamily="34" charset="0"/>
              </a:rPr>
              <a:t>Дараа нь гол зорилгод хүрэхийн тулд ямар </a:t>
            </a:r>
            <a:r>
              <a:rPr lang="mn-MN" sz="1200" b="1" dirty="0">
                <a:solidFill>
                  <a:srgbClr val="C00000"/>
                </a:solidFill>
                <a:latin typeface="Segoe UI Light" panose="020B0502040204020203" pitchFamily="34" charset="0"/>
                <a:cs typeface="Segoe UI Light" panose="020B0502040204020203" pitchFamily="34" charset="0"/>
              </a:rPr>
              <a:t>Зорилтууд</a:t>
            </a:r>
            <a:r>
              <a:rPr lang="mn-MN" sz="1200" dirty="0">
                <a:solidFill>
                  <a:prstClr val="black"/>
                </a:solidFill>
                <a:latin typeface="Segoe UI Light" panose="020B0502040204020203" pitchFamily="34" charset="0"/>
                <a:cs typeface="Segoe UI Light" panose="020B0502040204020203" pitchFamily="34" charset="0"/>
              </a:rPr>
              <a:t> байж болохыг хэлэлцэнэ.</a:t>
            </a:r>
          </a:p>
          <a:p>
            <a:pPr marL="164952" indent="-164952">
              <a:lnSpc>
                <a:spcPct val="114000"/>
              </a:lnSpc>
              <a:spcBef>
                <a:spcPts val="900"/>
              </a:spcBef>
              <a:buFont typeface="+mj-lt"/>
              <a:buAutoNum type="arabicPeriod"/>
            </a:pPr>
            <a:r>
              <a:rPr lang="mn-MN" sz="1200" dirty="0">
                <a:solidFill>
                  <a:prstClr val="black"/>
                </a:solidFill>
                <a:latin typeface="Segoe UI Light" panose="020B0502040204020203" pitchFamily="34" charset="0"/>
                <a:cs typeface="Segoe UI Light" panose="020B0502040204020203" pitchFamily="34" charset="0"/>
              </a:rPr>
              <a:t>Дээрх зорилтууд тус бүрийг хэрэгжүүлэхийн тулд ямар </a:t>
            </a:r>
            <a:r>
              <a:rPr lang="mn-MN" sz="1350" b="1" dirty="0">
                <a:solidFill>
                  <a:srgbClr val="7030A0"/>
                </a:solidFill>
                <a:latin typeface="Segoe UI Light" panose="020B0502040204020203" pitchFamily="34" charset="0"/>
                <a:cs typeface="Segoe UI Light" panose="020B0502040204020203" pitchFamily="34" charset="0"/>
              </a:rPr>
              <a:t>Арга замууд</a:t>
            </a:r>
            <a:r>
              <a:rPr lang="mn-MN" sz="1200" b="1" dirty="0">
                <a:solidFill>
                  <a:prstClr val="black"/>
                </a:solidFill>
                <a:latin typeface="Segoe UI Light" panose="020B0502040204020203" pitchFamily="34" charset="0"/>
                <a:cs typeface="Segoe UI Light" panose="020B0502040204020203" pitchFamily="34" charset="0"/>
              </a:rPr>
              <a:t> </a:t>
            </a:r>
            <a:r>
              <a:rPr lang="mn-MN" sz="1200" dirty="0">
                <a:solidFill>
                  <a:prstClr val="black"/>
                </a:solidFill>
                <a:latin typeface="Segoe UI Light" panose="020B0502040204020203" pitchFamily="34" charset="0"/>
                <a:cs typeface="Segoe UI Light" panose="020B0502040204020203" pitchFamily="34" charset="0"/>
              </a:rPr>
              <a:t>/төсөл, арга хэмжээ, хөтөлбөр/ байж болохыг иргэдээр хэлэлцүүлнэ. Эдгээрийг хэрэгжүүлсэнээр ямар эерэг үр дүн </a:t>
            </a:r>
            <a:r>
              <a:rPr lang="en-US" sz="1200" dirty="0">
                <a:solidFill>
                  <a:prstClr val="black"/>
                </a:solidFill>
                <a:latin typeface="Segoe UI Light" panose="020B0502040204020203" pitchFamily="34" charset="0"/>
                <a:cs typeface="Segoe UI Light" panose="020B0502040204020203" pitchFamily="34" charset="0"/>
              </a:rPr>
              <a:t>(</a:t>
            </a:r>
            <a:r>
              <a:rPr lang="mn-MN" sz="1200" dirty="0">
                <a:solidFill>
                  <a:prstClr val="black"/>
                </a:solidFill>
                <a:latin typeface="Segoe UI Light" panose="020B0502040204020203" pitchFamily="34" charset="0"/>
                <a:cs typeface="Segoe UI Light" panose="020B0502040204020203" pitchFamily="34" charset="0"/>
              </a:rPr>
              <a:t>үр нөлөө, өгөөж</a:t>
            </a:r>
            <a:r>
              <a:rPr lang="en-US" sz="1200" dirty="0">
                <a:solidFill>
                  <a:prstClr val="black"/>
                </a:solidFill>
                <a:latin typeface="Segoe UI Light" panose="020B0502040204020203" pitchFamily="34" charset="0"/>
                <a:cs typeface="Segoe UI Light" panose="020B0502040204020203" pitchFamily="34" charset="0"/>
              </a:rPr>
              <a:t>)</a:t>
            </a:r>
            <a:r>
              <a:rPr lang="mn-MN" sz="1200" dirty="0">
                <a:solidFill>
                  <a:prstClr val="black"/>
                </a:solidFill>
                <a:latin typeface="Segoe UI Light" panose="020B0502040204020203" pitchFamily="34" charset="0"/>
                <a:cs typeface="Segoe UI Light" panose="020B0502040204020203" pitchFamily="34" charset="0"/>
              </a:rPr>
              <a:t> гарахыг ярилцана.</a:t>
            </a:r>
          </a:p>
          <a:p>
            <a:pPr marL="164952" indent="-164952">
              <a:lnSpc>
                <a:spcPct val="114000"/>
              </a:lnSpc>
              <a:spcBef>
                <a:spcPts val="900"/>
              </a:spcBef>
              <a:buFont typeface="+mj-lt"/>
              <a:buAutoNum type="arabicPeriod"/>
            </a:pPr>
            <a:r>
              <a:rPr lang="mn-MN" sz="1200" dirty="0">
                <a:solidFill>
                  <a:prstClr val="black"/>
                </a:solidFill>
                <a:latin typeface="Segoe UI Light" panose="020B0502040204020203" pitchFamily="34" charset="0"/>
                <a:cs typeface="Segoe UI Light" panose="020B0502040204020203" pitchFamily="34" charset="0"/>
              </a:rPr>
              <a:t>Үүний дараа иргэдээс ОНХС-ийн төсөвт багтахуйц хэрнээ Гол асуудлыг шийдвэрлэхэд хамгийн их нөлөөтэй төсөл, арга хэмжээнүүдийг сонгуулна. </a:t>
            </a:r>
          </a:p>
        </p:txBody>
      </p:sp>
      <p:grpSp>
        <p:nvGrpSpPr>
          <p:cNvPr id="5" name="Group 4"/>
          <p:cNvGrpSpPr/>
          <p:nvPr/>
        </p:nvGrpSpPr>
        <p:grpSpPr>
          <a:xfrm>
            <a:off x="3808725" y="987926"/>
            <a:ext cx="4939739" cy="3816072"/>
            <a:chOff x="828091" y="3332155"/>
            <a:chExt cx="5876650" cy="5088095"/>
          </a:xfrm>
        </p:grpSpPr>
        <p:sp>
          <p:nvSpPr>
            <p:cNvPr id="7" name="TextBox 6"/>
            <p:cNvSpPr txBox="1"/>
            <p:nvPr/>
          </p:nvSpPr>
          <p:spPr>
            <a:xfrm>
              <a:off x="2962257" y="3440563"/>
              <a:ext cx="3395762" cy="369332"/>
            </a:xfrm>
            <a:prstGeom prst="rect">
              <a:avLst/>
            </a:prstGeom>
            <a:solidFill>
              <a:srgbClr val="FF9F9F"/>
            </a:solidFill>
            <a:ln>
              <a:solidFill>
                <a:srgbClr val="FF4747"/>
              </a:solidFill>
            </a:ln>
          </p:spPr>
          <p:txBody>
            <a:bodyPr wrap="square" rtlCol="0">
              <a:spAutoFit/>
            </a:bodyPr>
            <a:lstStyle/>
            <a:p>
              <a:pPr algn="ctr" defTabSz="342900">
                <a:defRPr/>
              </a:pPr>
              <a:r>
                <a:rPr lang="mn-MN" sz="1200" b="1" kern="0" dirty="0">
                  <a:solidFill>
                    <a:prstClr val="black"/>
                  </a:solidFill>
                </a:rPr>
                <a:t>Бэлчээрийн хүрэлцээг сайжруулах</a:t>
              </a:r>
              <a:endParaRPr lang="en-US" sz="1050" b="1" kern="0" dirty="0">
                <a:solidFill>
                  <a:srgbClr val="4472C4">
                    <a:lumMod val="20000"/>
                    <a:lumOff val="80000"/>
                  </a:srgbClr>
                </a:solidFill>
                <a:latin typeface="Segoe UI Light" panose="020B0502040204020203" pitchFamily="34" charset="0"/>
                <a:cs typeface="Segoe UI Light" panose="020B0502040204020203" pitchFamily="34" charset="0"/>
              </a:endParaRPr>
            </a:p>
          </p:txBody>
        </p:sp>
        <p:sp>
          <p:nvSpPr>
            <p:cNvPr id="8" name="TextBox 7"/>
            <p:cNvSpPr txBox="1"/>
            <p:nvPr/>
          </p:nvSpPr>
          <p:spPr>
            <a:xfrm>
              <a:off x="828091" y="4705257"/>
              <a:ext cx="1506537" cy="430887"/>
            </a:xfrm>
            <a:prstGeom prst="rect">
              <a:avLst/>
            </a:prstGeom>
            <a:noFill/>
          </p:spPr>
          <p:txBody>
            <a:bodyPr wrap="square" rtlCol="0">
              <a:spAutoFit/>
            </a:bodyPr>
            <a:lstStyle/>
            <a:p>
              <a:pPr defTabSz="342900">
                <a:defRPr/>
              </a:pPr>
              <a:r>
                <a:rPr lang="mn-MN" sz="1500" b="1" kern="0" dirty="0">
                  <a:solidFill>
                    <a:srgbClr val="00B050"/>
                  </a:solidFill>
                  <a:latin typeface="Segoe UI Black" panose="020B0A02040204020203" pitchFamily="34" charset="0"/>
                  <a:ea typeface="Segoe UI Black" panose="020B0A02040204020203" pitchFamily="34" charset="0"/>
                  <a:cs typeface="Segoe UI Light" panose="020B0502040204020203" pitchFamily="34" charset="0"/>
                </a:rPr>
                <a:t>Зорилтууд</a:t>
              </a:r>
              <a:endParaRPr lang="en-US" sz="1500" b="1" kern="0" dirty="0">
                <a:solidFill>
                  <a:srgbClr val="00B050"/>
                </a:solidFill>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9" name="TextBox 8"/>
            <p:cNvSpPr txBox="1"/>
            <p:nvPr/>
          </p:nvSpPr>
          <p:spPr>
            <a:xfrm>
              <a:off x="4076561" y="4305150"/>
              <a:ext cx="1551574" cy="630941"/>
            </a:xfrm>
            <a:prstGeom prst="rect">
              <a:avLst/>
            </a:prstGeom>
            <a:solidFill>
              <a:srgbClr val="70AD47">
                <a:lumMod val="60000"/>
                <a:lumOff val="40000"/>
              </a:srgbClr>
            </a:solidFill>
            <a:ln>
              <a:solidFill>
                <a:sysClr val="windowText" lastClr="000000"/>
              </a:solidFill>
            </a:ln>
          </p:spPr>
          <p:txBody>
            <a:bodyPr wrap="square" rtlCol="0">
              <a:spAutoFit/>
            </a:bodyPr>
            <a:lstStyle/>
            <a:p>
              <a:pPr algn="ctr" defTabSz="342900">
                <a:defRPr/>
              </a:pPr>
              <a:r>
                <a:rPr lang="mn-MN" sz="825" kern="0" dirty="0">
                  <a:solidFill>
                    <a:prstClr val="black"/>
                  </a:solidFill>
                </a:rPr>
                <a:t>Худаг гаргаж усны хэрэгцээг бэлчээрийн бүсэд хангах</a:t>
              </a:r>
              <a:endParaRPr lang="en-US" sz="788" kern="0" dirty="0">
                <a:solidFill>
                  <a:prstClr val="black"/>
                </a:solidFill>
                <a:latin typeface="Segoe UI Light" panose="020B0502040204020203" pitchFamily="34" charset="0"/>
                <a:cs typeface="Segoe UI Light" panose="020B0502040204020203" pitchFamily="34" charset="0"/>
              </a:endParaRPr>
            </a:p>
          </p:txBody>
        </p:sp>
        <p:sp>
          <p:nvSpPr>
            <p:cNvPr id="10" name="TextBox 9"/>
            <p:cNvSpPr txBox="1"/>
            <p:nvPr/>
          </p:nvSpPr>
          <p:spPr>
            <a:xfrm>
              <a:off x="2891380" y="5033480"/>
              <a:ext cx="1880837" cy="769441"/>
            </a:xfrm>
            <a:prstGeom prst="rect">
              <a:avLst/>
            </a:prstGeom>
            <a:solidFill>
              <a:srgbClr val="70AD47">
                <a:lumMod val="40000"/>
                <a:lumOff val="60000"/>
              </a:srgbClr>
            </a:solidFill>
            <a:ln>
              <a:solidFill>
                <a:sysClr val="windowText" lastClr="000000"/>
              </a:solidFill>
            </a:ln>
          </p:spPr>
          <p:txBody>
            <a:bodyPr wrap="square" rtlCol="0">
              <a:spAutoFit/>
            </a:bodyPr>
            <a:lstStyle/>
            <a:p>
              <a:pPr algn="ctr" defTabSz="342900">
                <a:defRPr/>
              </a:pPr>
              <a:r>
                <a:rPr lang="mn-MN" sz="1050" kern="0" dirty="0">
                  <a:solidFill>
                    <a:prstClr val="black"/>
                  </a:solidFill>
                </a:rPr>
                <a:t>Бэлчээрийн удирдлагыг малчдын дунд хэрэгжүүлэх</a:t>
              </a:r>
              <a:endParaRPr lang="en-US" sz="900" kern="0" dirty="0">
                <a:solidFill>
                  <a:prstClr val="black"/>
                </a:solidFill>
                <a:latin typeface="Segoe UI Light" panose="020B0502040204020203" pitchFamily="34" charset="0"/>
                <a:cs typeface="Segoe UI Light" panose="020B0502040204020203" pitchFamily="34" charset="0"/>
              </a:endParaRPr>
            </a:p>
          </p:txBody>
        </p:sp>
        <p:sp>
          <p:nvSpPr>
            <p:cNvPr id="11" name="TextBox 10"/>
            <p:cNvSpPr txBox="1"/>
            <p:nvPr/>
          </p:nvSpPr>
          <p:spPr>
            <a:xfrm>
              <a:off x="5515085" y="5027828"/>
              <a:ext cx="1189656" cy="461665"/>
            </a:xfrm>
            <a:prstGeom prst="rect">
              <a:avLst/>
            </a:prstGeom>
            <a:solidFill>
              <a:srgbClr val="70AD47">
                <a:lumMod val="20000"/>
                <a:lumOff val="80000"/>
              </a:srgbClr>
            </a:solidFill>
            <a:ln>
              <a:solidFill>
                <a:sysClr val="windowText" lastClr="000000"/>
              </a:solidFill>
            </a:ln>
          </p:spPr>
          <p:txBody>
            <a:bodyPr wrap="square" rtlCol="0">
              <a:spAutoFit/>
            </a:bodyPr>
            <a:lstStyle/>
            <a:p>
              <a:pPr algn="ctr" defTabSz="342900">
                <a:defRPr/>
              </a:pPr>
              <a:r>
                <a:rPr lang="mn-MN" sz="825" kern="0" dirty="0">
                  <a:solidFill>
                    <a:prstClr val="black"/>
                  </a:solidFill>
                </a:rPr>
                <a:t>Атаршсан газрыг тарималжуулах</a:t>
              </a:r>
              <a:endParaRPr lang="en-US" sz="788" kern="0" dirty="0">
                <a:solidFill>
                  <a:prstClr val="black"/>
                </a:solidFill>
                <a:latin typeface="Segoe UI Light" panose="020B0502040204020203" pitchFamily="34" charset="0"/>
                <a:cs typeface="Segoe UI Light" panose="020B0502040204020203" pitchFamily="34" charset="0"/>
              </a:endParaRPr>
            </a:p>
          </p:txBody>
        </p:sp>
        <p:sp>
          <p:nvSpPr>
            <p:cNvPr id="12" name="TextBox 11"/>
            <p:cNvSpPr txBox="1"/>
            <p:nvPr/>
          </p:nvSpPr>
          <p:spPr>
            <a:xfrm>
              <a:off x="1144761" y="3332155"/>
              <a:ext cx="1350731" cy="738664"/>
            </a:xfrm>
            <a:prstGeom prst="rect">
              <a:avLst/>
            </a:prstGeom>
            <a:noFill/>
          </p:spPr>
          <p:txBody>
            <a:bodyPr wrap="square" rtlCol="0">
              <a:spAutoFit/>
            </a:bodyPr>
            <a:lstStyle/>
            <a:p>
              <a:pPr defTabSz="342900">
                <a:defRPr/>
              </a:pPr>
              <a:r>
                <a:rPr lang="mn-MN" sz="1500" b="1" kern="0" dirty="0">
                  <a:solidFill>
                    <a:srgbClr val="C00000"/>
                  </a:solidFill>
                  <a:latin typeface="Segoe UI Black" panose="020B0A02040204020203" pitchFamily="34" charset="0"/>
                  <a:ea typeface="Segoe UI Black" panose="020B0A02040204020203" pitchFamily="34" charset="0"/>
                  <a:cs typeface="Segoe UI Light" panose="020B0502040204020203" pitchFamily="34" charset="0"/>
                </a:rPr>
                <a:t>Гол зорилго</a:t>
              </a:r>
              <a:endParaRPr lang="en-US" sz="1500" b="1" kern="0" dirty="0">
                <a:solidFill>
                  <a:srgbClr val="C00000"/>
                </a:solidFill>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13" name="TextBox 12"/>
            <p:cNvSpPr txBox="1"/>
            <p:nvPr/>
          </p:nvSpPr>
          <p:spPr>
            <a:xfrm>
              <a:off x="1085088" y="7023977"/>
              <a:ext cx="1170250" cy="738664"/>
            </a:xfrm>
            <a:prstGeom prst="rect">
              <a:avLst/>
            </a:prstGeom>
            <a:noFill/>
          </p:spPr>
          <p:txBody>
            <a:bodyPr wrap="square" rtlCol="0">
              <a:spAutoFit/>
            </a:bodyPr>
            <a:lstStyle/>
            <a:p>
              <a:pPr defTabSz="342900">
                <a:defRPr/>
              </a:pPr>
              <a:r>
                <a:rPr lang="mn-MN" sz="1500" b="1" kern="0" dirty="0">
                  <a:solidFill>
                    <a:srgbClr val="0070C0"/>
                  </a:solidFill>
                  <a:latin typeface="Segoe UI Black" panose="020B0A02040204020203" pitchFamily="34" charset="0"/>
                  <a:ea typeface="Segoe UI Black" panose="020B0A02040204020203" pitchFamily="34" charset="0"/>
                  <a:cs typeface="Segoe UI Light" panose="020B0502040204020203" pitchFamily="34" charset="0"/>
                </a:rPr>
                <a:t>Арга замууд</a:t>
              </a:r>
              <a:endParaRPr lang="en-US" sz="1500" b="1" kern="0" dirty="0">
                <a:solidFill>
                  <a:srgbClr val="0070C0"/>
                </a:solidFill>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14" name="Left Brace 13"/>
            <p:cNvSpPr/>
            <p:nvPr/>
          </p:nvSpPr>
          <p:spPr>
            <a:xfrm>
              <a:off x="2368150" y="4183121"/>
              <a:ext cx="308868" cy="1520447"/>
            </a:xfrm>
            <a:prstGeom prst="leftBrace">
              <a:avLst/>
            </a:prstGeom>
            <a:noFill/>
            <a:ln w="6350" cap="flat" cmpd="sng" algn="ctr">
              <a:solidFill>
                <a:srgbClr val="70AD47">
                  <a:lumMod val="50000"/>
                </a:srgbClr>
              </a:solidFill>
              <a:prstDash val="solid"/>
              <a:miter lim="800000"/>
            </a:ln>
            <a:effectLst/>
          </p:spPr>
          <p:txBody>
            <a:bodyPr rtlCol="0" anchor="ctr"/>
            <a:lstStyle/>
            <a:p>
              <a:pPr algn="ctr" defTabSz="342900">
                <a:defRPr/>
              </a:pPr>
              <a:endParaRPr lang="en-US" sz="770" kern="0">
                <a:solidFill>
                  <a:prstClr val="black"/>
                </a:solidFill>
                <a:latin typeface="Segoe UI Light" panose="020B0502040204020203" pitchFamily="34" charset="0"/>
                <a:cs typeface="Segoe UI Light" panose="020B0502040204020203" pitchFamily="34" charset="0"/>
              </a:endParaRPr>
            </a:p>
          </p:txBody>
        </p:sp>
        <p:cxnSp>
          <p:nvCxnSpPr>
            <p:cNvPr id="15" name="Straight Arrow Connector 14"/>
            <p:cNvCxnSpPr/>
            <p:nvPr/>
          </p:nvCxnSpPr>
          <p:spPr>
            <a:xfrm flipV="1">
              <a:off x="3568852" y="3913877"/>
              <a:ext cx="0" cy="1113951"/>
            </a:xfrm>
            <a:prstGeom prst="straightConnector1">
              <a:avLst/>
            </a:prstGeom>
            <a:noFill/>
            <a:ln w="28575" cap="flat" cmpd="sng" algn="ctr">
              <a:solidFill>
                <a:srgbClr val="70AD47">
                  <a:lumMod val="75000"/>
                </a:srgbClr>
              </a:solidFill>
              <a:prstDash val="solid"/>
              <a:miter lim="800000"/>
              <a:headEnd type="stealth"/>
              <a:tailEnd type="none"/>
            </a:ln>
            <a:effectLst/>
          </p:spPr>
        </p:cxnSp>
        <p:cxnSp>
          <p:nvCxnSpPr>
            <p:cNvPr id="16" name="Straight Arrow Connector 15"/>
            <p:cNvCxnSpPr/>
            <p:nvPr/>
          </p:nvCxnSpPr>
          <p:spPr>
            <a:xfrm flipV="1">
              <a:off x="6058068" y="3913878"/>
              <a:ext cx="0" cy="1113950"/>
            </a:xfrm>
            <a:prstGeom prst="straightConnector1">
              <a:avLst/>
            </a:prstGeom>
            <a:noFill/>
            <a:ln w="28575" cap="flat" cmpd="sng" algn="ctr">
              <a:solidFill>
                <a:srgbClr val="70AD47">
                  <a:lumMod val="75000"/>
                </a:srgbClr>
              </a:solidFill>
              <a:prstDash val="solid"/>
              <a:miter lim="800000"/>
              <a:headEnd type="stealth"/>
              <a:tailEnd type="none"/>
            </a:ln>
            <a:effectLst/>
          </p:spPr>
        </p:cxnSp>
        <p:cxnSp>
          <p:nvCxnSpPr>
            <p:cNvPr id="17" name="Straight Arrow Connector 16"/>
            <p:cNvCxnSpPr/>
            <p:nvPr/>
          </p:nvCxnSpPr>
          <p:spPr>
            <a:xfrm flipV="1">
              <a:off x="4819297" y="3923271"/>
              <a:ext cx="0" cy="357784"/>
            </a:xfrm>
            <a:prstGeom prst="straightConnector1">
              <a:avLst/>
            </a:prstGeom>
            <a:noFill/>
            <a:ln w="28575" cap="flat" cmpd="sng" algn="ctr">
              <a:solidFill>
                <a:srgbClr val="70AD47">
                  <a:lumMod val="75000"/>
                </a:srgbClr>
              </a:solidFill>
              <a:prstDash val="solid"/>
              <a:miter lim="800000"/>
              <a:headEnd type="stealth"/>
              <a:tailEnd type="none"/>
            </a:ln>
            <a:effectLst/>
          </p:spPr>
        </p:cxnSp>
        <p:sp>
          <p:nvSpPr>
            <p:cNvPr id="18" name="TextBox 17"/>
            <p:cNvSpPr txBox="1"/>
            <p:nvPr/>
          </p:nvSpPr>
          <p:spPr>
            <a:xfrm>
              <a:off x="2801713" y="6447701"/>
              <a:ext cx="1354645" cy="861775"/>
            </a:xfrm>
            <a:prstGeom prst="rect">
              <a:avLst/>
            </a:prstGeom>
            <a:solidFill>
              <a:srgbClr val="4472C4">
                <a:lumMod val="20000"/>
                <a:lumOff val="80000"/>
              </a:srgbClr>
            </a:solidFill>
            <a:ln>
              <a:solidFill>
                <a:sysClr val="windowText" lastClr="000000"/>
              </a:solidFill>
            </a:ln>
          </p:spPr>
          <p:txBody>
            <a:bodyPr wrap="square" rtlCol="0">
              <a:spAutoFit/>
            </a:bodyPr>
            <a:lstStyle/>
            <a:p>
              <a:pPr algn="ctr" defTabSz="342900">
                <a:defRPr/>
              </a:pPr>
              <a:r>
                <a:rPr lang="mn-MN" sz="900" kern="0" dirty="0">
                  <a:solidFill>
                    <a:prstClr val="black"/>
                  </a:solidFill>
                </a:rPr>
                <a:t>Малчдад бэлчээрийн удирдлагын талаар сургалт явуулах</a:t>
              </a:r>
              <a:endParaRPr lang="en-US" sz="825" kern="0" dirty="0">
                <a:solidFill>
                  <a:prstClr val="black"/>
                </a:solidFill>
                <a:latin typeface="Segoe UI Light" panose="020B0502040204020203" pitchFamily="34" charset="0"/>
                <a:cs typeface="Segoe UI Light" panose="020B0502040204020203" pitchFamily="34" charset="0"/>
              </a:endParaRPr>
            </a:p>
          </p:txBody>
        </p:sp>
        <p:sp>
          <p:nvSpPr>
            <p:cNvPr id="19" name="TextBox 18"/>
            <p:cNvSpPr txBox="1"/>
            <p:nvPr/>
          </p:nvSpPr>
          <p:spPr>
            <a:xfrm>
              <a:off x="3263786" y="7558475"/>
              <a:ext cx="2347300" cy="861775"/>
            </a:xfrm>
            <a:prstGeom prst="rect">
              <a:avLst/>
            </a:prstGeom>
            <a:solidFill>
              <a:srgbClr val="4472C4">
                <a:lumMod val="20000"/>
                <a:lumOff val="80000"/>
              </a:srgbClr>
            </a:solidFill>
            <a:ln>
              <a:solidFill>
                <a:sysClr val="windowText" lastClr="000000"/>
              </a:solidFill>
            </a:ln>
          </p:spPr>
          <p:txBody>
            <a:bodyPr wrap="square" rtlCol="0">
              <a:spAutoFit/>
            </a:bodyPr>
            <a:lstStyle/>
            <a:p>
              <a:pPr algn="ctr" defTabSz="342900">
                <a:defRPr/>
              </a:pPr>
              <a:r>
                <a:rPr lang="mn-MN" sz="900" kern="0" dirty="0">
                  <a:solidFill>
                    <a:prstClr val="black"/>
                  </a:solidFill>
                </a:rPr>
                <a:t>Малчдын бүлэг байгуулан, өөрсдийн бэлчээрээ хэрхэн ашиглахаа шийдвэрлэхэд нь аргазүйн зөвлөгөө өгөх</a:t>
              </a:r>
              <a:endParaRPr lang="en-US" sz="825" kern="0" dirty="0">
                <a:solidFill>
                  <a:prstClr val="black"/>
                </a:solidFill>
                <a:latin typeface="Segoe UI Light" panose="020B0502040204020203" pitchFamily="34" charset="0"/>
                <a:cs typeface="Segoe UI Light" panose="020B0502040204020203" pitchFamily="34" charset="0"/>
              </a:endParaRPr>
            </a:p>
          </p:txBody>
        </p:sp>
        <p:sp>
          <p:nvSpPr>
            <p:cNvPr id="20" name="TextBox 19"/>
            <p:cNvSpPr txBox="1"/>
            <p:nvPr/>
          </p:nvSpPr>
          <p:spPr>
            <a:xfrm>
              <a:off x="4711802" y="6447702"/>
              <a:ext cx="1452247" cy="677108"/>
            </a:xfrm>
            <a:prstGeom prst="rect">
              <a:avLst/>
            </a:prstGeom>
            <a:solidFill>
              <a:srgbClr val="4472C4">
                <a:lumMod val="20000"/>
                <a:lumOff val="80000"/>
              </a:srgbClr>
            </a:solidFill>
            <a:ln>
              <a:solidFill>
                <a:sysClr val="windowText" lastClr="000000"/>
              </a:solidFill>
            </a:ln>
          </p:spPr>
          <p:txBody>
            <a:bodyPr wrap="square" rtlCol="0">
              <a:spAutoFit/>
            </a:bodyPr>
            <a:lstStyle/>
            <a:p>
              <a:pPr algn="ctr" defTabSz="342900">
                <a:defRPr/>
              </a:pPr>
              <a:r>
                <a:rPr lang="mn-MN" sz="900" kern="0" dirty="0">
                  <a:solidFill>
                    <a:prstClr val="black"/>
                  </a:solidFill>
                </a:rPr>
                <a:t>Бэлчээрийг сэлгэн ашиглах хөтөлбөр хэрэгжүүлэх</a:t>
              </a:r>
              <a:endParaRPr lang="en-US" sz="825" kern="0" dirty="0">
                <a:solidFill>
                  <a:prstClr val="black"/>
                </a:solidFill>
                <a:latin typeface="Segoe UI Light" panose="020B0502040204020203" pitchFamily="34" charset="0"/>
                <a:cs typeface="Segoe UI Light" panose="020B0502040204020203" pitchFamily="34" charset="0"/>
              </a:endParaRPr>
            </a:p>
          </p:txBody>
        </p:sp>
        <p:cxnSp>
          <p:nvCxnSpPr>
            <p:cNvPr id="21" name="Straight Arrow Connector 20"/>
            <p:cNvCxnSpPr/>
            <p:nvPr/>
          </p:nvCxnSpPr>
          <p:spPr>
            <a:xfrm flipV="1">
              <a:off x="3471608" y="5802921"/>
              <a:ext cx="0" cy="626697"/>
            </a:xfrm>
            <a:prstGeom prst="straightConnector1">
              <a:avLst/>
            </a:prstGeom>
            <a:noFill/>
            <a:ln w="28575" cap="flat" cmpd="sng" algn="ctr">
              <a:solidFill>
                <a:srgbClr val="ED7D31"/>
              </a:solidFill>
              <a:prstDash val="solid"/>
              <a:miter lim="800000"/>
              <a:headEnd type="stealth"/>
              <a:tailEnd type="none"/>
            </a:ln>
            <a:effectLst/>
          </p:spPr>
        </p:cxnSp>
        <p:cxnSp>
          <p:nvCxnSpPr>
            <p:cNvPr id="22" name="Straight Arrow Connector 21"/>
            <p:cNvCxnSpPr/>
            <p:nvPr/>
          </p:nvCxnSpPr>
          <p:spPr>
            <a:xfrm flipV="1">
              <a:off x="5437310" y="5596169"/>
              <a:ext cx="0" cy="820326"/>
            </a:xfrm>
            <a:prstGeom prst="straightConnector1">
              <a:avLst/>
            </a:prstGeom>
            <a:noFill/>
            <a:ln w="28575" cap="flat" cmpd="sng" algn="ctr">
              <a:solidFill>
                <a:srgbClr val="ED7D31"/>
              </a:solidFill>
              <a:prstDash val="solid"/>
              <a:miter lim="800000"/>
              <a:headEnd type="stealth"/>
              <a:tailEnd type="none"/>
            </a:ln>
            <a:effectLst/>
          </p:spPr>
        </p:cxnSp>
        <p:cxnSp>
          <p:nvCxnSpPr>
            <p:cNvPr id="23" name="Straight Arrow Connector 22"/>
            <p:cNvCxnSpPr/>
            <p:nvPr/>
          </p:nvCxnSpPr>
          <p:spPr>
            <a:xfrm flipV="1">
              <a:off x="4426165" y="5802921"/>
              <a:ext cx="20147" cy="1727844"/>
            </a:xfrm>
            <a:prstGeom prst="straightConnector1">
              <a:avLst/>
            </a:prstGeom>
            <a:noFill/>
            <a:ln w="28575" cap="flat" cmpd="sng" algn="ctr">
              <a:solidFill>
                <a:srgbClr val="ED7D31"/>
              </a:solidFill>
              <a:prstDash val="solid"/>
              <a:miter lim="800000"/>
              <a:headEnd type="stealth"/>
              <a:tailEnd type="none"/>
            </a:ln>
            <a:effectLst/>
          </p:spPr>
        </p:cxnSp>
        <p:sp>
          <p:nvSpPr>
            <p:cNvPr id="24" name="Left Brace 23"/>
            <p:cNvSpPr/>
            <p:nvPr/>
          </p:nvSpPr>
          <p:spPr>
            <a:xfrm>
              <a:off x="2462255" y="6510845"/>
              <a:ext cx="241168" cy="1813455"/>
            </a:xfrm>
            <a:prstGeom prst="leftBrace">
              <a:avLst/>
            </a:prstGeom>
            <a:noFill/>
            <a:ln w="6350" cap="flat" cmpd="sng" algn="ctr">
              <a:solidFill>
                <a:srgbClr val="4472C4">
                  <a:lumMod val="50000"/>
                </a:srgbClr>
              </a:solidFill>
              <a:prstDash val="solid"/>
              <a:miter lim="800000"/>
            </a:ln>
            <a:effectLst/>
          </p:spPr>
          <p:txBody>
            <a:bodyPr rtlCol="0" anchor="ctr"/>
            <a:lstStyle/>
            <a:p>
              <a:pPr algn="ctr" defTabSz="342900">
                <a:defRPr/>
              </a:pPr>
              <a:endParaRPr lang="en-US" sz="770" kern="0">
                <a:solidFill>
                  <a:prstClr val="black"/>
                </a:solidFill>
                <a:latin typeface="Segoe UI Light" panose="020B0502040204020203" pitchFamily="34" charset="0"/>
                <a:cs typeface="Segoe UI Light" panose="020B0502040204020203" pitchFamily="34" charset="0"/>
              </a:endParaRPr>
            </a:p>
          </p:txBody>
        </p:sp>
        <p:cxnSp>
          <p:nvCxnSpPr>
            <p:cNvPr id="25" name="Straight Arrow Connector 24"/>
            <p:cNvCxnSpPr/>
            <p:nvPr/>
          </p:nvCxnSpPr>
          <p:spPr>
            <a:xfrm flipH="1">
              <a:off x="4772218" y="5596169"/>
              <a:ext cx="665092" cy="0"/>
            </a:xfrm>
            <a:prstGeom prst="straightConnector1">
              <a:avLst/>
            </a:prstGeom>
            <a:noFill/>
            <a:ln w="28575" cap="flat" cmpd="sng" algn="ctr">
              <a:solidFill>
                <a:srgbClr val="ED7D31"/>
              </a:solidFill>
              <a:prstDash val="solid"/>
              <a:miter lim="800000"/>
              <a:headEnd type="none"/>
              <a:tailEnd type="none"/>
            </a:ln>
            <a:effectLst/>
          </p:spPr>
        </p:cxnSp>
      </p:grpSp>
      <p:sp>
        <p:nvSpPr>
          <p:cNvPr id="26" name="Slide Number Placeholder 25"/>
          <p:cNvSpPr>
            <a:spLocks noGrp="1"/>
          </p:cNvSpPr>
          <p:nvPr>
            <p:ph type="sldNum" sz="quarter" idx="12"/>
          </p:nvPr>
        </p:nvSpPr>
        <p:spPr>
          <a:xfrm>
            <a:off x="6876256" y="4666581"/>
            <a:ext cx="2133600" cy="273844"/>
          </a:xfrm>
        </p:spPr>
        <p:txBody>
          <a:bodyPr/>
          <a:lstStyle/>
          <a:p>
            <a:fld id="{2010F75A-1B78-4EB4-B6CA-9C5F08103C9A}" type="slidenum">
              <a:rPr lang="en-US" smtClean="0"/>
              <a:pPr/>
              <a:t>50</a:t>
            </a:fld>
            <a:endParaRPr lang="en-US" dirty="0"/>
          </a:p>
        </p:txBody>
      </p:sp>
    </p:spTree>
    <p:extLst>
      <p:ext uri="{BB962C8B-B14F-4D97-AF65-F5344CB8AC3E}">
        <p14:creationId xmlns:p14="http://schemas.microsoft.com/office/powerpoint/2010/main" val="377740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972" y="267494"/>
            <a:ext cx="7699475" cy="623072"/>
          </a:xfrm>
        </p:spPr>
        <p:txBody>
          <a:bodyPr anchor="ctr">
            <a:normAutofit fontScale="90000"/>
          </a:bodyPr>
          <a:lstStyle/>
          <a:p>
            <a:r>
              <a:rPr lang="mn-MN" sz="2100" b="1" dirty="0"/>
              <a:t>Багийн дасгал ажил. </a:t>
            </a:r>
            <a:r>
              <a:rPr lang="mn-MN" sz="2100" b="1" dirty="0">
                <a:solidFill>
                  <a:srgbClr val="C00000"/>
                </a:solidFill>
                <a:latin typeface="+mn-lt"/>
                <a:ea typeface="Segoe UI Black" panose="020B0A02040204020203" pitchFamily="34" charset="0"/>
              </a:rPr>
              <a:t>Шийдлийг боловсруулах</a:t>
            </a:r>
            <a:br>
              <a:rPr lang="mn-MN" sz="2100" b="1" dirty="0">
                <a:solidFill>
                  <a:srgbClr val="C00000"/>
                </a:solidFill>
                <a:latin typeface="+mn-lt"/>
                <a:ea typeface="Segoe UI Black" panose="020B0A02040204020203" pitchFamily="34" charset="0"/>
              </a:rPr>
            </a:br>
            <a:r>
              <a:rPr lang="mn-MN" sz="2100" b="1" dirty="0">
                <a:solidFill>
                  <a:srgbClr val="C00000"/>
                </a:solidFill>
                <a:latin typeface="+mn-lt"/>
                <a:ea typeface="Segoe UI Black" panose="020B0A02040204020203" pitchFamily="34" charset="0"/>
              </a:rPr>
              <a:t>							</a:t>
            </a:r>
            <a:r>
              <a:rPr lang="mn-MN" sz="2100" dirty="0">
                <a:latin typeface="+mn-lt"/>
                <a:ea typeface="Segoe UI Black" panose="020B0A02040204020203" pitchFamily="34" charset="0"/>
              </a:rPr>
              <a:t>/40 минут/</a:t>
            </a:r>
            <a:endParaRPr lang="en-US" sz="2100" dirty="0">
              <a:latin typeface="+mn-lt"/>
              <a:ea typeface="Segoe UI Black" panose="020B0A02040204020203" pitchFamily="34" charset="0"/>
            </a:endParaRPr>
          </a:p>
        </p:txBody>
      </p:sp>
      <p:sp>
        <p:nvSpPr>
          <p:cNvPr id="3" name="Content Placeholder 2"/>
          <p:cNvSpPr>
            <a:spLocks noGrp="1"/>
          </p:cNvSpPr>
          <p:nvPr>
            <p:ph idx="1"/>
          </p:nvPr>
        </p:nvSpPr>
        <p:spPr>
          <a:xfrm>
            <a:off x="539552" y="1059582"/>
            <a:ext cx="8064895" cy="3816424"/>
          </a:xfrm>
          <a:solidFill>
            <a:schemeClr val="accent6">
              <a:lumMod val="20000"/>
              <a:lumOff val="80000"/>
            </a:schemeClr>
          </a:solidFill>
        </p:spPr>
        <p:txBody>
          <a:bodyPr>
            <a:noAutofit/>
          </a:bodyPr>
          <a:lstStyle/>
          <a:p>
            <a:pPr marL="346472" indent="-261938">
              <a:spcBef>
                <a:spcPts val="450"/>
              </a:spcBef>
              <a:buClr>
                <a:schemeClr val="accent5"/>
              </a:buClr>
              <a:buSzPct val="102000"/>
              <a:buFont typeface="+mj-lt"/>
              <a:buAutoNum type="arabicPeriod"/>
            </a:pPr>
            <a:r>
              <a:rPr lang="mn-MN" sz="1600" dirty="0" smtClean="0">
                <a:solidFill>
                  <a:schemeClr val="tx1"/>
                </a:solidFill>
                <a:latin typeface="Calibri" panose="020F0502020204030204" pitchFamily="34" charset="0"/>
                <a:cs typeface="Calibri" panose="020F0502020204030204" pitchFamily="34" charset="0"/>
              </a:rPr>
              <a:t>Оролцогчид 4-6 хүний бүрэлдэхүүнтэй 5 багт хуваагдана /3 минут/.</a:t>
            </a:r>
          </a:p>
          <a:p>
            <a:pPr marL="346472" indent="-261938">
              <a:spcBef>
                <a:spcPts val="450"/>
              </a:spcBef>
              <a:buClr>
                <a:schemeClr val="accent5"/>
              </a:buClr>
              <a:buSzPct val="102000"/>
              <a:buFont typeface="+mj-lt"/>
              <a:buAutoNum type="arabicPeriod"/>
            </a:pPr>
            <a:r>
              <a:rPr lang="mn-MN" sz="1600" dirty="0" smtClean="0">
                <a:solidFill>
                  <a:schemeClr val="tx1"/>
                </a:solidFill>
                <a:latin typeface="Calibri" panose="020F0502020204030204" pitchFamily="34" charset="0"/>
                <a:cs typeface="Calibri" panose="020F0502020204030204" pitchFamily="34" charset="0"/>
              </a:rPr>
              <a:t>Баг бүр Асуудлын модны дасгалын гол асуудлыг эерэг утгатай “ГОЛ ЗОРИЛГО” болгон баг дотороо хэлэлцэн тодорхойлж, ватум цаасныхаа дээд хэсэгт томоор </a:t>
            </a:r>
            <a:r>
              <a:rPr lang="mn-MN" sz="1600" dirty="0">
                <a:solidFill>
                  <a:schemeClr val="tx1"/>
                </a:solidFill>
                <a:latin typeface="Calibri" panose="020F0502020204030204" pitchFamily="34" charset="0"/>
                <a:cs typeface="Calibri" panose="020F0502020204030204" pitchFamily="34" charset="0"/>
              </a:rPr>
              <a:t>бичнэ. </a:t>
            </a:r>
            <a:r>
              <a:rPr lang="mn-MN" sz="1600" dirty="0" smtClean="0">
                <a:solidFill>
                  <a:schemeClr val="tx1"/>
                </a:solidFill>
                <a:latin typeface="Calibri" panose="020F0502020204030204" pitchFamily="34" charset="0"/>
                <a:cs typeface="Calibri" panose="020F0502020204030204" pitchFamily="34" charset="0"/>
              </a:rPr>
              <a:t>/5 минут/ </a:t>
            </a:r>
          </a:p>
          <a:p>
            <a:pPr marL="346472" indent="-261938">
              <a:spcBef>
                <a:spcPts val="450"/>
              </a:spcBef>
              <a:buClr>
                <a:schemeClr val="accent5"/>
              </a:buClr>
              <a:buSzPct val="102000"/>
              <a:buFont typeface="+mj-lt"/>
              <a:buAutoNum type="arabicPeriod"/>
            </a:pPr>
            <a:r>
              <a:rPr lang="mn-MN" sz="1600" dirty="0" smtClean="0">
                <a:solidFill>
                  <a:schemeClr val="tx1"/>
                </a:solidFill>
                <a:latin typeface="Calibri" panose="020F0502020204030204" pitchFamily="34" charset="0"/>
                <a:cs typeface="Calibri" panose="020F0502020204030204" pitchFamily="34" charset="0"/>
              </a:rPr>
              <a:t>Дараа </a:t>
            </a:r>
            <a:r>
              <a:rPr lang="mn-MN" sz="1600" dirty="0">
                <a:solidFill>
                  <a:schemeClr val="tx1"/>
                </a:solidFill>
                <a:latin typeface="Calibri" panose="020F0502020204030204" pitchFamily="34" charset="0"/>
                <a:cs typeface="Calibri" panose="020F0502020204030204" pitchFamily="34" charset="0"/>
              </a:rPr>
              <a:t>нь гол </a:t>
            </a:r>
            <a:r>
              <a:rPr lang="mn-MN" sz="1600" dirty="0" smtClean="0">
                <a:solidFill>
                  <a:schemeClr val="tx1"/>
                </a:solidFill>
                <a:latin typeface="Calibri" panose="020F0502020204030204" pitchFamily="34" charset="0"/>
                <a:cs typeface="Calibri" panose="020F0502020204030204" pitchFamily="34" charset="0"/>
              </a:rPr>
              <a:t>зорилгод </a:t>
            </a:r>
            <a:r>
              <a:rPr lang="mn-MN" sz="1600" dirty="0">
                <a:solidFill>
                  <a:schemeClr val="tx1"/>
                </a:solidFill>
                <a:latin typeface="Calibri" panose="020F0502020204030204" pitchFamily="34" charset="0"/>
                <a:cs typeface="Calibri" panose="020F0502020204030204" pitchFamily="34" charset="0"/>
              </a:rPr>
              <a:t>хүрэхийн тулд ямар </a:t>
            </a:r>
            <a:r>
              <a:rPr lang="mn-MN" sz="1600" b="1" dirty="0">
                <a:solidFill>
                  <a:schemeClr val="tx1"/>
                </a:solidFill>
                <a:latin typeface="Calibri" panose="020F0502020204030204" pitchFamily="34" charset="0"/>
                <a:cs typeface="Calibri" panose="020F0502020204030204" pitchFamily="34" charset="0"/>
              </a:rPr>
              <a:t>Зорилтууд</a:t>
            </a:r>
            <a:r>
              <a:rPr lang="mn-MN" sz="1600" dirty="0">
                <a:solidFill>
                  <a:schemeClr val="tx1"/>
                </a:solidFill>
                <a:latin typeface="Calibri" panose="020F0502020204030204" pitchFamily="34" charset="0"/>
                <a:cs typeface="Calibri" panose="020F0502020204030204" pitchFamily="34" charset="0"/>
              </a:rPr>
              <a:t> байж болохыг </a:t>
            </a:r>
            <a:r>
              <a:rPr lang="mn-MN" sz="1600" dirty="0" smtClean="0">
                <a:solidFill>
                  <a:schemeClr val="tx1"/>
                </a:solidFill>
                <a:latin typeface="Calibri" panose="020F0502020204030204" pitchFamily="34" charset="0"/>
                <a:cs typeface="Calibri" panose="020F0502020204030204" pitchFamily="34" charset="0"/>
              </a:rPr>
              <a:t>хэлэлцэн, үр дүнг “ЗОРИЛТУУД”-ын ард ватумын дунд хэсэгт бичнэ. /7 </a:t>
            </a:r>
            <a:r>
              <a:rPr lang="mn-MN" sz="1600" dirty="0">
                <a:solidFill>
                  <a:schemeClr val="tx1"/>
                </a:solidFill>
                <a:latin typeface="Calibri" panose="020F0502020204030204" pitchFamily="34" charset="0"/>
                <a:cs typeface="Calibri" panose="020F0502020204030204" pitchFamily="34" charset="0"/>
              </a:rPr>
              <a:t>минут</a:t>
            </a:r>
            <a:r>
              <a:rPr lang="mn-MN" sz="1600" dirty="0" smtClean="0">
                <a:solidFill>
                  <a:schemeClr val="tx1"/>
                </a:solidFill>
                <a:latin typeface="Calibri" panose="020F0502020204030204" pitchFamily="34" charset="0"/>
                <a:cs typeface="Calibri" panose="020F0502020204030204" pitchFamily="34" charset="0"/>
              </a:rPr>
              <a:t>/ </a:t>
            </a:r>
          </a:p>
          <a:p>
            <a:pPr marL="346472" indent="-261938">
              <a:spcBef>
                <a:spcPts val="450"/>
              </a:spcBef>
              <a:buClr>
                <a:schemeClr val="accent5"/>
              </a:buClr>
              <a:buSzPct val="102000"/>
              <a:buFont typeface="+mj-lt"/>
              <a:buAutoNum type="arabicPeriod"/>
            </a:pPr>
            <a:r>
              <a:rPr lang="mn-MN" sz="1600" dirty="0" smtClean="0">
                <a:solidFill>
                  <a:schemeClr val="tx1"/>
                </a:solidFill>
                <a:latin typeface="Calibri" panose="020F0502020204030204" pitchFamily="34" charset="0"/>
                <a:cs typeface="Calibri" panose="020F0502020204030204" pitchFamily="34" charset="0"/>
              </a:rPr>
              <a:t>Дээрх зорилт </a:t>
            </a:r>
            <a:r>
              <a:rPr lang="mn-MN" sz="1600" dirty="0">
                <a:solidFill>
                  <a:schemeClr val="tx1"/>
                </a:solidFill>
                <a:latin typeface="Calibri" panose="020F0502020204030204" pitchFamily="34" charset="0"/>
                <a:cs typeface="Calibri" panose="020F0502020204030204" pitchFamily="34" charset="0"/>
              </a:rPr>
              <a:t>бүрийг хэрэгжүүлэхийн тулд ямар </a:t>
            </a:r>
            <a:r>
              <a:rPr lang="mn-MN" sz="1600" b="1" dirty="0">
                <a:solidFill>
                  <a:schemeClr val="tx1"/>
                </a:solidFill>
                <a:latin typeface="Calibri" panose="020F0502020204030204" pitchFamily="34" charset="0"/>
                <a:cs typeface="Calibri" panose="020F0502020204030204" pitchFamily="34" charset="0"/>
              </a:rPr>
              <a:t>Арга замууд </a:t>
            </a:r>
            <a:r>
              <a:rPr lang="mn-MN" sz="1600" dirty="0">
                <a:solidFill>
                  <a:schemeClr val="tx1"/>
                </a:solidFill>
                <a:latin typeface="Calibri" panose="020F0502020204030204" pitchFamily="34" charset="0"/>
                <a:cs typeface="Calibri" panose="020F0502020204030204" pitchFamily="34" charset="0"/>
              </a:rPr>
              <a:t>/төсөл, арга хэмжээ, хөтөлбөр/ байж болохыг </a:t>
            </a:r>
            <a:r>
              <a:rPr lang="mn-MN" sz="1600" dirty="0" smtClean="0">
                <a:solidFill>
                  <a:schemeClr val="tx1"/>
                </a:solidFill>
                <a:latin typeface="Calibri" panose="020F0502020204030204" pitchFamily="34" charset="0"/>
                <a:cs typeface="Calibri" panose="020F0502020204030204" pitchFamily="34" charset="0"/>
              </a:rPr>
              <a:t>багийн гишүүд хэлэлцэнэ</a:t>
            </a:r>
            <a:r>
              <a:rPr lang="mn-MN" sz="1600" dirty="0">
                <a:solidFill>
                  <a:schemeClr val="tx1"/>
                </a:solidFill>
                <a:latin typeface="Calibri" panose="020F0502020204030204" pitchFamily="34" charset="0"/>
                <a:cs typeface="Calibri" panose="020F0502020204030204" pitchFamily="34" charset="0"/>
              </a:rPr>
              <a:t>. Эдгээрийг хэрэгжүүлсэнээр ямар эерэг үр дүн </a:t>
            </a:r>
            <a:r>
              <a:rPr lang="en-US" sz="1600" dirty="0">
                <a:solidFill>
                  <a:schemeClr val="tx1"/>
                </a:solidFill>
                <a:latin typeface="Calibri" panose="020F0502020204030204" pitchFamily="34" charset="0"/>
                <a:cs typeface="Calibri" panose="020F0502020204030204" pitchFamily="34" charset="0"/>
              </a:rPr>
              <a:t>(</a:t>
            </a:r>
            <a:r>
              <a:rPr lang="mn-MN" sz="1600" dirty="0">
                <a:solidFill>
                  <a:schemeClr val="tx1"/>
                </a:solidFill>
                <a:latin typeface="Calibri" panose="020F0502020204030204" pitchFamily="34" charset="0"/>
                <a:cs typeface="Calibri" panose="020F0502020204030204" pitchFamily="34" charset="0"/>
              </a:rPr>
              <a:t>үр нөлөө, өгөөж</a:t>
            </a:r>
            <a:r>
              <a:rPr lang="en-US" sz="1600" dirty="0">
                <a:solidFill>
                  <a:schemeClr val="tx1"/>
                </a:solidFill>
                <a:latin typeface="Calibri" panose="020F0502020204030204" pitchFamily="34" charset="0"/>
                <a:cs typeface="Calibri" panose="020F0502020204030204" pitchFamily="34" charset="0"/>
              </a:rPr>
              <a:t>)</a:t>
            </a:r>
            <a:r>
              <a:rPr lang="mn-MN" sz="1600" dirty="0">
                <a:solidFill>
                  <a:schemeClr val="tx1"/>
                </a:solidFill>
                <a:latin typeface="Calibri" panose="020F0502020204030204" pitchFamily="34" charset="0"/>
                <a:cs typeface="Calibri" panose="020F0502020204030204" pitchFamily="34" charset="0"/>
              </a:rPr>
              <a:t> гарахыг </a:t>
            </a:r>
            <a:r>
              <a:rPr lang="mn-MN" sz="1600" dirty="0" smtClean="0">
                <a:solidFill>
                  <a:schemeClr val="tx1"/>
                </a:solidFill>
                <a:latin typeface="Calibri" panose="020F0502020204030204" pitchFamily="34" charset="0"/>
                <a:cs typeface="Calibri" panose="020F0502020204030204" pitchFamily="34" charset="0"/>
              </a:rPr>
              <a:t>ярилцана. /8 минут/ </a:t>
            </a:r>
          </a:p>
          <a:p>
            <a:pPr marL="346472" indent="-261938">
              <a:spcBef>
                <a:spcPts val="450"/>
              </a:spcBef>
              <a:buClr>
                <a:schemeClr val="accent5"/>
              </a:buClr>
              <a:buSzPct val="102000"/>
              <a:buFont typeface="+mj-lt"/>
              <a:buAutoNum type="arabicPeriod"/>
            </a:pPr>
            <a:r>
              <a:rPr lang="mn-MN" sz="1600" dirty="0" smtClean="0">
                <a:solidFill>
                  <a:schemeClr val="tx1"/>
                </a:solidFill>
                <a:latin typeface="Calibri" panose="020F0502020204030204" pitchFamily="34" charset="0"/>
                <a:cs typeface="Calibri" panose="020F0502020204030204" pitchFamily="34" charset="0"/>
              </a:rPr>
              <a:t>ОНХС-ийн </a:t>
            </a:r>
            <a:r>
              <a:rPr lang="mn-MN" sz="1600" dirty="0">
                <a:solidFill>
                  <a:schemeClr val="tx1"/>
                </a:solidFill>
                <a:latin typeface="Calibri" panose="020F0502020204030204" pitchFamily="34" charset="0"/>
                <a:cs typeface="Calibri" panose="020F0502020204030204" pitchFamily="34" charset="0"/>
              </a:rPr>
              <a:t>төсөвт </a:t>
            </a:r>
            <a:r>
              <a:rPr lang="mn-MN" sz="1600" dirty="0" smtClean="0">
                <a:solidFill>
                  <a:schemeClr val="tx1"/>
                </a:solidFill>
                <a:latin typeface="Calibri" panose="020F0502020204030204" pitchFamily="34" charset="0"/>
                <a:cs typeface="Calibri" panose="020F0502020204030204" pitchFamily="34" charset="0"/>
              </a:rPr>
              <a:t>багтахуйц мөнгөн дүнтэй </a:t>
            </a:r>
            <a:r>
              <a:rPr lang="mn-MN" sz="1600" dirty="0">
                <a:solidFill>
                  <a:schemeClr val="tx1"/>
                </a:solidFill>
                <a:latin typeface="Calibri" panose="020F0502020204030204" pitchFamily="34" charset="0"/>
                <a:cs typeface="Calibri" panose="020F0502020204030204" pitchFamily="34" charset="0"/>
              </a:rPr>
              <a:t>хэрнээ Гол асуудлыг шийдвэрлэхэд хамгийн их нөлөөтэй төсөл, арга </a:t>
            </a:r>
            <a:r>
              <a:rPr lang="mn-MN" sz="1600" dirty="0" smtClean="0">
                <a:solidFill>
                  <a:schemeClr val="tx1"/>
                </a:solidFill>
                <a:latin typeface="Calibri" panose="020F0502020204030204" pitchFamily="34" charset="0"/>
                <a:cs typeface="Calibri" panose="020F0502020204030204" pitchFamily="34" charset="0"/>
              </a:rPr>
              <a:t>хэмжээг сонгож өөр өнгийн балаар дугуйлна. /5 минут/</a:t>
            </a:r>
          </a:p>
          <a:p>
            <a:pPr marL="346472" indent="-261938">
              <a:spcBef>
                <a:spcPts val="450"/>
              </a:spcBef>
              <a:buClr>
                <a:schemeClr val="accent5"/>
              </a:buClr>
              <a:buSzPct val="102000"/>
              <a:buFont typeface="+mj-lt"/>
              <a:buAutoNum type="arabicPeriod"/>
            </a:pPr>
            <a:r>
              <a:rPr lang="mn-MN" sz="1600" dirty="0" smtClean="0">
                <a:solidFill>
                  <a:schemeClr val="tx1"/>
                </a:solidFill>
                <a:latin typeface="Calibri" panose="020F0502020204030204" pitchFamily="34" charset="0"/>
                <a:cs typeface="Calibri" panose="020F0502020204030204" pitchFamily="34" charset="0"/>
              </a:rPr>
              <a:t>Багууд үр дүнгээ товч танилцуулна /тус бүр 2 минут/- нийт 8 минут </a:t>
            </a:r>
          </a:p>
          <a:p>
            <a:pPr marL="346472" indent="-261938">
              <a:spcBef>
                <a:spcPts val="450"/>
              </a:spcBef>
              <a:buClr>
                <a:schemeClr val="accent5"/>
              </a:buClr>
              <a:buSzPct val="102000"/>
              <a:buFont typeface="+mj-lt"/>
              <a:buAutoNum type="arabicPeriod"/>
            </a:pPr>
            <a:r>
              <a:rPr lang="mn-MN" sz="1600" dirty="0" smtClean="0">
                <a:solidFill>
                  <a:schemeClr val="tx1"/>
                </a:solidFill>
                <a:latin typeface="Calibri" panose="020F0502020204030204" pitchFamily="34" charset="0"/>
                <a:cs typeface="Calibri" panose="020F0502020204030204" pitchFamily="34" charset="0"/>
              </a:rPr>
              <a:t>Багийн ажлын дүгнэлт, санал /4 минут/</a:t>
            </a:r>
            <a:endParaRPr lang="mn-MN" sz="16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2010F75A-1B78-4EB4-B6CA-9C5F08103C9A}" type="slidenum">
              <a:rPr lang="en-US" smtClean="0"/>
              <a:pPr/>
              <a:t>51</a:t>
            </a:fld>
            <a:endParaRPr lang="en-US"/>
          </a:p>
        </p:txBody>
      </p:sp>
    </p:spTree>
    <p:extLst>
      <p:ext uri="{BB962C8B-B14F-4D97-AF65-F5344CB8AC3E}">
        <p14:creationId xmlns:p14="http://schemas.microsoft.com/office/powerpoint/2010/main" val="1514885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88224" y="4894485"/>
            <a:ext cx="2133600" cy="273844"/>
          </a:xfrm>
        </p:spPr>
        <p:txBody>
          <a:bodyPr/>
          <a:lstStyle/>
          <a:p>
            <a:fld id="{2010F75A-1B78-4EB4-B6CA-9C5F08103C9A}" type="slidenum">
              <a:rPr lang="en-US" smtClean="0">
                <a:solidFill>
                  <a:schemeClr val="bg1"/>
                </a:solidFill>
              </a:rPr>
              <a:pPr/>
              <a:t>52</a:t>
            </a:fld>
            <a:endParaRPr lang="en-US" dirty="0">
              <a:solidFill>
                <a:schemeClr val="bg1"/>
              </a:solidFill>
            </a:endParaRPr>
          </a:p>
        </p:txBody>
      </p:sp>
      <p:pic>
        <p:nvPicPr>
          <p:cNvPr id="3" name="Picture 2" descr="C:\Users\User\Desktop\BayanOvoo tosol\BayanOvoo chigluulegch Delgerhaan bag\IMG_0978.JPG"/>
          <p:cNvPicPr/>
          <p:nvPr/>
        </p:nvPicPr>
        <p:blipFill rotWithShape="1">
          <a:blip r:embed="rId3" cstate="print">
            <a:extLst>
              <a:ext uri="{28A0092B-C50C-407E-A947-70E740481C1C}">
                <a14:useLocalDpi xmlns:a14="http://schemas.microsoft.com/office/drawing/2010/main" val="0"/>
              </a:ext>
            </a:extLst>
          </a:blip>
          <a:srcRect t="28542" b="2207"/>
          <a:stretch/>
        </p:blipFill>
        <p:spPr bwMode="auto">
          <a:xfrm>
            <a:off x="483586" y="2563208"/>
            <a:ext cx="3793826" cy="2240790"/>
          </a:xfrm>
          <a:prstGeom prst="rect">
            <a:avLst/>
          </a:prstGeom>
          <a:noFill/>
          <a:ln>
            <a:noFill/>
          </a:ln>
        </p:spPr>
      </p:pic>
      <p:pic>
        <p:nvPicPr>
          <p:cNvPr id="4" name="Picture 3"/>
          <p:cNvPicPr>
            <a:picLocks noChangeAspect="1"/>
          </p:cNvPicPr>
          <p:nvPr/>
        </p:nvPicPr>
        <p:blipFill rotWithShape="1">
          <a:blip r:embed="rId4"/>
          <a:srcRect l="12990" t="40000" r="48428" b="25499"/>
          <a:stretch/>
        </p:blipFill>
        <p:spPr>
          <a:xfrm>
            <a:off x="4468304" y="2563208"/>
            <a:ext cx="4454797" cy="2240790"/>
          </a:xfrm>
          <a:prstGeom prst="rect">
            <a:avLst/>
          </a:prstGeom>
        </p:spPr>
      </p:pic>
      <p:sp>
        <p:nvSpPr>
          <p:cNvPr id="5" name="Rectangle 4"/>
          <p:cNvSpPr/>
          <p:nvPr/>
        </p:nvSpPr>
        <p:spPr>
          <a:xfrm>
            <a:off x="558536" y="1059582"/>
            <a:ext cx="8045911" cy="1312988"/>
          </a:xfrm>
          <a:prstGeom prst="rect">
            <a:avLst/>
          </a:prstGeom>
        </p:spPr>
        <p:txBody>
          <a:bodyPr wrap="square">
            <a:spAutoFit/>
          </a:bodyPr>
          <a:lstStyle/>
          <a:p>
            <a:pPr marL="257175" indent="-257175">
              <a:lnSpc>
                <a:spcPct val="114000"/>
              </a:lnSpc>
              <a:spcBef>
                <a:spcPts val="900"/>
              </a:spcBef>
              <a:buFont typeface="Wingdings" panose="05000000000000000000" pitchFamily="2" charset="2"/>
              <a:buChar char="Ø"/>
            </a:pPr>
            <a:r>
              <a:rPr lang="mn-MN" sz="1500" dirty="0">
                <a:solidFill>
                  <a:prstClr val="black"/>
                </a:solidFill>
                <a:latin typeface="Segoe UI Light" panose="020B0502040204020203" pitchFamily="34" charset="0"/>
                <a:ea typeface="Segoe UI Black" panose="020B0A02040204020203" pitchFamily="34" charset="0"/>
                <a:cs typeface="Segoe UI Light" panose="020B0502040204020203" pitchFamily="34" charset="0"/>
              </a:rPr>
              <a:t>Өмнөх аргуудыг ашиглан ач холбогдол өндөртэй төслүүдийг эрэмбэлүүлж, төслийг дэмжих, эс дэмжих саналыг ил тодоор хурааж аван нэгтгэнэ</a:t>
            </a:r>
            <a:r>
              <a:rPr lang="en-US" sz="1500" dirty="0">
                <a:solidFill>
                  <a:prstClr val="black"/>
                </a:solidFill>
                <a:latin typeface="Segoe UI Light" panose="020B0502040204020203" pitchFamily="34" charset="0"/>
                <a:ea typeface="Segoe UI Black" panose="020B0A02040204020203" pitchFamily="34" charset="0"/>
                <a:cs typeface="Segoe UI Light" panose="020B0502040204020203" pitchFamily="34" charset="0"/>
              </a:rPr>
              <a:t>. </a:t>
            </a:r>
            <a:endParaRPr lang="mn-MN" sz="1500" dirty="0">
              <a:solidFill>
                <a:prstClr val="black"/>
              </a:solidFill>
              <a:latin typeface="Segoe UI Light" panose="020B0502040204020203" pitchFamily="34" charset="0"/>
              <a:ea typeface="Segoe UI Black" panose="020B0A02040204020203" pitchFamily="34" charset="0"/>
              <a:cs typeface="Segoe UI Light" panose="020B0502040204020203" pitchFamily="34" charset="0"/>
            </a:endParaRPr>
          </a:p>
          <a:p>
            <a:pPr marL="257175" indent="-257175">
              <a:lnSpc>
                <a:spcPct val="114000"/>
              </a:lnSpc>
              <a:spcBef>
                <a:spcPts val="900"/>
              </a:spcBef>
              <a:buFont typeface="Wingdings" panose="05000000000000000000" pitchFamily="2" charset="2"/>
              <a:buChar char="Ø"/>
            </a:pPr>
            <a:r>
              <a:rPr lang="mn-MN" sz="1500" dirty="0">
                <a:solidFill>
                  <a:prstClr val="black"/>
                </a:solidFill>
                <a:latin typeface="Segoe UI Light" panose="020B0502040204020203" pitchFamily="34" charset="0"/>
                <a:cs typeface="Segoe UI Light" panose="020B0502040204020203" pitchFamily="34" charset="0"/>
              </a:rPr>
              <a:t>Гол асуудал, түүнийг шийдвэрлэх төсөл, арга хэмжээнүүдийг ач холбогдлоор нь эрэмбэлэхдээ аль болох </a:t>
            </a:r>
            <a:r>
              <a:rPr lang="mn-MN" b="1" dirty="0">
                <a:solidFill>
                  <a:srgbClr val="C00000"/>
                </a:solidFill>
                <a:latin typeface="Segoe UI Light" panose="020B0502040204020203" pitchFamily="34" charset="0"/>
                <a:cs typeface="Segoe UI Light" panose="020B0502040204020203" pitchFamily="34" charset="0"/>
              </a:rPr>
              <a:t>ил тод</a:t>
            </a:r>
            <a:r>
              <a:rPr lang="mn-MN" sz="1500" b="1" dirty="0">
                <a:solidFill>
                  <a:prstClr val="black"/>
                </a:solidFill>
                <a:latin typeface="Segoe UI Light" panose="020B0502040204020203" pitchFamily="34" charset="0"/>
                <a:cs typeface="Segoe UI Light" panose="020B0502040204020203" pitchFamily="34" charset="0"/>
              </a:rPr>
              <a:t>, </a:t>
            </a:r>
            <a:r>
              <a:rPr lang="mn-MN" b="1" dirty="0">
                <a:solidFill>
                  <a:srgbClr val="2683C6">
                    <a:lumMod val="50000"/>
                  </a:srgbClr>
                </a:solidFill>
                <a:latin typeface="Segoe UI Light" panose="020B0502040204020203" pitchFamily="34" charset="0"/>
                <a:cs typeface="Segoe UI Light" panose="020B0502040204020203" pitchFamily="34" charset="0"/>
              </a:rPr>
              <a:t>ойлгомжтой</a:t>
            </a:r>
            <a:r>
              <a:rPr lang="mn-MN" sz="1500" b="1" dirty="0">
                <a:solidFill>
                  <a:prstClr val="black"/>
                </a:solidFill>
                <a:latin typeface="Segoe UI Light" panose="020B0502040204020203" pitchFamily="34" charset="0"/>
                <a:cs typeface="Segoe UI Light" panose="020B0502040204020203" pitchFamily="34" charset="0"/>
              </a:rPr>
              <a:t> </a:t>
            </a:r>
            <a:r>
              <a:rPr lang="mn-MN" sz="1500" dirty="0">
                <a:solidFill>
                  <a:prstClr val="black"/>
                </a:solidFill>
                <a:latin typeface="Segoe UI Light" panose="020B0502040204020203" pitchFamily="34" charset="0"/>
                <a:cs typeface="Segoe UI Light" panose="020B0502040204020203" pitchFamily="34" charset="0"/>
              </a:rPr>
              <a:t>арга хэлбэрийг сонговол зохино.</a:t>
            </a:r>
            <a:endParaRPr lang="en-US" sz="1500" dirty="0">
              <a:solidFill>
                <a:prstClr val="black"/>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143901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264E3331-F047-4D32-ABEC-6265BAED5FFF}"/>
              </a:ext>
            </a:extLst>
          </p:cNvPr>
          <p:cNvSpPr txBox="1"/>
          <p:nvPr/>
        </p:nvSpPr>
        <p:spPr>
          <a:xfrm>
            <a:off x="4736679" y="4940146"/>
            <a:ext cx="1351744" cy="173894"/>
          </a:xfrm>
          <a:prstGeom prst="rect">
            <a:avLst/>
          </a:prstGeom>
          <a:noFill/>
        </p:spPr>
        <p:txBody>
          <a:bodyPr wrap="square" rtlCol="0">
            <a:spAutoFit/>
          </a:bodyPr>
          <a:lstStyle/>
          <a:p>
            <a:pPr algn="r"/>
            <a:r>
              <a:rPr lang="mn-MN" sz="530" b="1" dirty="0">
                <a:solidFill>
                  <a:prstClr val="black"/>
                </a:solidFill>
                <a:latin typeface="Segoe UI Light" panose="020B0502040204020203" pitchFamily="34" charset="0"/>
                <a:cs typeface="Segoe UI Light" panose="020B0502040204020203" pitchFamily="34" charset="0"/>
              </a:rPr>
              <a:t>29 </a:t>
            </a:r>
            <a:r>
              <a:rPr lang="en-US" sz="530" dirty="0">
                <a:solidFill>
                  <a:prstClr val="black"/>
                </a:solidFill>
                <a:latin typeface="Segoe UI Light" panose="020B0502040204020203" pitchFamily="34" charset="0"/>
                <a:cs typeface="Segoe UI Light" panose="020B0502040204020203" pitchFamily="34" charset="0"/>
              </a:rPr>
              <a:t>|</a:t>
            </a:r>
          </a:p>
        </p:txBody>
      </p:sp>
      <p:sp>
        <p:nvSpPr>
          <p:cNvPr id="51" name="TextBox 50">
            <a:extLst>
              <a:ext uri="{FF2B5EF4-FFF2-40B4-BE49-F238E27FC236}">
                <a16:creationId xmlns:a16="http://schemas.microsoft.com/office/drawing/2014/main" xmlns="" id="{A122433C-CC82-4DFC-AF4E-C4B304D64764}"/>
              </a:ext>
            </a:extLst>
          </p:cNvPr>
          <p:cNvSpPr txBox="1"/>
          <p:nvPr/>
        </p:nvSpPr>
        <p:spPr>
          <a:xfrm>
            <a:off x="1331640" y="366870"/>
            <a:ext cx="7200799" cy="338554"/>
          </a:xfrm>
          <a:prstGeom prst="rect">
            <a:avLst/>
          </a:prstGeom>
          <a:noFill/>
        </p:spPr>
        <p:txBody>
          <a:bodyPr wrap="square" rtlCol="0">
            <a:spAutoFit/>
          </a:bodyPr>
          <a:lstStyle/>
          <a:p>
            <a:r>
              <a:rPr lang="en-US" sz="1600" b="1" dirty="0">
                <a:solidFill>
                  <a:prstClr val="black"/>
                </a:solidFill>
                <a:latin typeface="Segoe UI Light" panose="020B0502040204020203" pitchFamily="34" charset="0"/>
                <a:cs typeface="Segoe UI Light" panose="020B0502040204020203" pitchFamily="34" charset="0"/>
              </a:rPr>
              <a:t>3.3 </a:t>
            </a:r>
            <a:r>
              <a:rPr lang="mn-MN" sz="1600" b="1" dirty="0">
                <a:solidFill>
                  <a:prstClr val="black"/>
                </a:solidFill>
                <a:latin typeface="Segoe UI Light" panose="020B0502040204020203" pitchFamily="34" charset="0"/>
                <a:cs typeface="Segoe UI Light" panose="020B0502040204020203" pitchFamily="34" charset="0"/>
              </a:rPr>
              <a:t>ЭРЭМБЭЛСЭН ТӨСЛИЙН ЖАГСААЛТЫГ ТАНИЛЦУУЛАН БАТЛАХ НЬ</a:t>
            </a:r>
            <a:endParaRPr lang="en-US" sz="1600" b="1" dirty="0">
              <a:solidFill>
                <a:prstClr val="black"/>
              </a:solidFill>
              <a:latin typeface="Segoe UI Light" panose="020B0502040204020203" pitchFamily="34" charset="0"/>
              <a:cs typeface="Segoe UI Light" panose="020B0502040204020203" pitchFamily="34" charset="0"/>
            </a:endParaRPr>
          </a:p>
        </p:txBody>
      </p:sp>
      <p:sp>
        <p:nvSpPr>
          <p:cNvPr id="27" name="Rectangle 26">
            <a:extLst>
              <a:ext uri="{FF2B5EF4-FFF2-40B4-BE49-F238E27FC236}">
                <a16:creationId xmlns:a16="http://schemas.microsoft.com/office/drawing/2014/main" xmlns="" id="{11827634-6F9C-4464-B1C0-D4C4CD09D178}"/>
              </a:ext>
            </a:extLst>
          </p:cNvPr>
          <p:cNvSpPr/>
          <p:nvPr/>
        </p:nvSpPr>
        <p:spPr>
          <a:xfrm>
            <a:off x="517434" y="3069469"/>
            <a:ext cx="2194207" cy="1200329"/>
          </a:xfrm>
          <a:prstGeom prst="rect">
            <a:avLst/>
          </a:prstGeom>
        </p:spPr>
        <p:txBody>
          <a:bodyPr wrap="square">
            <a:spAutoFit/>
          </a:bodyPr>
          <a:lstStyle/>
          <a:p>
            <a:r>
              <a:rPr lang="mn-MN" sz="1200" dirty="0">
                <a:solidFill>
                  <a:prstClr val="black"/>
                </a:solidFill>
                <a:latin typeface="Segoe UI Light" panose="020B0502040204020203" pitchFamily="34" charset="0"/>
                <a:cs typeface="Segoe UI Light" panose="020B0502040204020203" pitchFamily="34" charset="0"/>
              </a:rPr>
              <a:t>Эрэмбэлсэн тэргүүлэх хөрөнгө оруулалт, хөтөлбөр, төсөл, арга хэмжээний саналын жагсаалтыг </a:t>
            </a:r>
            <a:r>
              <a:rPr lang="mn-MN" sz="1200" b="1" dirty="0">
                <a:solidFill>
                  <a:srgbClr val="1CADE4"/>
                </a:solidFill>
                <a:latin typeface="Segoe UI Light" panose="020B0502040204020203" pitchFamily="34" charset="0"/>
                <a:cs typeface="Segoe UI Light" panose="020B0502040204020203" pitchFamily="34" charset="0"/>
              </a:rPr>
              <a:t>Хүснэгт 6-д </a:t>
            </a:r>
            <a:r>
              <a:rPr lang="mn-MN" sz="1200" dirty="0">
                <a:solidFill>
                  <a:prstClr val="black"/>
                </a:solidFill>
                <a:latin typeface="Segoe UI Light" panose="020B0502040204020203" pitchFamily="34" charset="0"/>
                <a:cs typeface="Segoe UI Light" panose="020B0502040204020203" pitchFamily="34" charset="0"/>
              </a:rPr>
              <a:t>зааснаар бэлтгэн гаргаж, ИНХ-ын тогтоолоор батална. </a:t>
            </a:r>
            <a:endParaRPr lang="en-US" sz="1200" dirty="0">
              <a:solidFill>
                <a:prstClr val="black"/>
              </a:solidFill>
              <a:latin typeface="Segoe UI Light" panose="020B0502040204020203" pitchFamily="34" charset="0"/>
              <a:cs typeface="Segoe UI Light" panose="020B0502040204020203" pitchFamily="34" charset="0"/>
            </a:endParaRPr>
          </a:p>
        </p:txBody>
      </p:sp>
      <p:sp>
        <p:nvSpPr>
          <p:cNvPr id="45" name="Rectangle 44">
            <a:extLst>
              <a:ext uri="{FF2B5EF4-FFF2-40B4-BE49-F238E27FC236}">
                <a16:creationId xmlns:a14="http://schemas.microsoft.com/office/drawing/2010/main" xmlns="" xmlns:a16="http://schemas.microsoft.com/office/drawing/2014/main" xmlns:mc="http://schemas.openxmlformats.org/markup-compatibility/2006" id="{38CC116F-8B97-45E0-9373-AB13B75CC360}"/>
              </a:ext>
            </a:extLst>
          </p:cNvPr>
          <p:cNvSpPr>
            <a:spLocks noRot="1" noChangeAspect="1" noMove="1" noResize="1" noEditPoints="1" noAdjustHandles="1" noChangeArrowheads="1" noChangeShapeType="1" noTextEdit="1"/>
          </p:cNvSpPr>
          <p:nvPr/>
        </p:nvSpPr>
        <p:spPr>
          <a:xfrm>
            <a:off x="2671660" y="977194"/>
            <a:ext cx="5727623" cy="1372925"/>
          </a:xfrm>
          <a:prstGeom prst="rect">
            <a:avLst/>
          </a:prstGeom>
          <a:blipFill rotWithShape="0">
            <a:blip r:embed="rId3"/>
            <a:stretch>
              <a:fillRect l="-399" t="-1333" r="-399" b="-3333"/>
            </a:stretch>
          </a:blipFill>
        </p:spPr>
        <p:txBody>
          <a:bodyPr/>
          <a:lstStyle/>
          <a:p>
            <a:r>
              <a:rPr lang="en-US" sz="1350"/>
              <a:t> </a:t>
            </a:r>
          </a:p>
        </p:txBody>
      </p:sp>
      <p:sp>
        <p:nvSpPr>
          <p:cNvPr id="63" name="Rectangle 62">
            <a:extLst>
              <a:ext uri="{FF2B5EF4-FFF2-40B4-BE49-F238E27FC236}">
                <a16:creationId xmlns:a16="http://schemas.microsoft.com/office/drawing/2014/main" xmlns="" id="{C1A1D21A-046B-455B-862E-B7C1A1FAC25C}"/>
              </a:ext>
            </a:extLst>
          </p:cNvPr>
          <p:cNvSpPr/>
          <p:nvPr/>
        </p:nvSpPr>
        <p:spPr>
          <a:xfrm>
            <a:off x="2870269" y="2485028"/>
            <a:ext cx="2302596" cy="253916"/>
          </a:xfrm>
          <a:prstGeom prst="rect">
            <a:avLst/>
          </a:prstGeom>
        </p:spPr>
        <p:txBody>
          <a:bodyPr wrap="square">
            <a:spAutoFit/>
          </a:bodyPr>
          <a:lstStyle/>
          <a:p>
            <a:r>
              <a:rPr lang="mn-MN" sz="1050" b="1" dirty="0">
                <a:solidFill>
                  <a:prstClr val="black"/>
                </a:solidFill>
                <a:latin typeface="Segoe UI Light" panose="020B0502040204020203" pitchFamily="34" charset="0"/>
                <a:ea typeface="Segoe UI Black" panose="020B0A02040204020203" pitchFamily="34" charset="0"/>
                <a:cs typeface="Segoe UI Light" panose="020B0502040204020203" pitchFamily="34" charset="0"/>
              </a:rPr>
              <a:t>Хүснэгт 6.</a:t>
            </a:r>
            <a:r>
              <a:rPr lang="mn-MN" sz="1050" b="1" dirty="0">
                <a:solidFill>
                  <a:srgbClr val="1CADE4"/>
                </a:solidFill>
                <a:latin typeface="Segoe UI Black" panose="020B0A02040204020203" pitchFamily="34" charset="0"/>
                <a:ea typeface="Segoe UI Black" panose="020B0A02040204020203" pitchFamily="34" charset="0"/>
                <a:cs typeface="Segoe UI Light" panose="020B0502040204020203" pitchFamily="34" charset="0"/>
              </a:rPr>
              <a:t> ТӨСЛИЙН ЖАГСААЛТ</a:t>
            </a:r>
            <a:endParaRPr lang="en-US" sz="1050" b="1" dirty="0">
              <a:solidFill>
                <a:srgbClr val="1CADE4"/>
              </a:solidFill>
              <a:latin typeface="Segoe UI Black" panose="020B0A02040204020203" pitchFamily="34" charset="0"/>
              <a:ea typeface="Segoe UI Black" panose="020B0A02040204020203" pitchFamily="34" charset="0"/>
              <a:cs typeface="Segoe UI Light" panose="020B0502040204020203" pitchFamily="34" charset="0"/>
            </a:endParaRPr>
          </a:p>
        </p:txBody>
      </p:sp>
      <p:graphicFrame>
        <p:nvGraphicFramePr>
          <p:cNvPr id="64" name="Table 63">
            <a:extLst>
              <a:ext uri="{FF2B5EF4-FFF2-40B4-BE49-F238E27FC236}">
                <a16:creationId xmlns:a16="http://schemas.microsoft.com/office/drawing/2014/main" xmlns="" id="{14336AE6-D446-4E8F-A72F-2181BB353DAE}"/>
              </a:ext>
            </a:extLst>
          </p:cNvPr>
          <p:cNvGraphicFramePr>
            <a:graphicFrameLocks noGrp="1"/>
          </p:cNvGraphicFramePr>
          <p:nvPr>
            <p:extLst>
              <p:ext uri="{D42A27DB-BD31-4B8C-83A1-F6EECF244321}">
                <p14:modId xmlns:p14="http://schemas.microsoft.com/office/powerpoint/2010/main" val="821725819"/>
              </p:ext>
            </p:extLst>
          </p:nvPr>
        </p:nvGraphicFramePr>
        <p:xfrm>
          <a:off x="2878886" y="2730103"/>
          <a:ext cx="5456766" cy="2097743"/>
        </p:xfrm>
        <a:graphic>
          <a:graphicData uri="http://schemas.openxmlformats.org/drawingml/2006/table">
            <a:tbl>
              <a:tblPr>
                <a:tableStyleId>{5C22544A-7EE6-4342-B048-85BDC9FD1C3A}</a:tableStyleId>
              </a:tblPr>
              <a:tblGrid>
                <a:gridCol w="323050">
                  <a:extLst>
                    <a:ext uri="{9D8B030D-6E8A-4147-A177-3AD203B41FA5}">
                      <a16:colId xmlns:a16="http://schemas.microsoft.com/office/drawing/2014/main" xmlns="" val="2510272693"/>
                    </a:ext>
                  </a:extLst>
                </a:gridCol>
                <a:gridCol w="960097">
                  <a:extLst>
                    <a:ext uri="{9D8B030D-6E8A-4147-A177-3AD203B41FA5}">
                      <a16:colId xmlns:a16="http://schemas.microsoft.com/office/drawing/2014/main" xmlns="" val="2674377709"/>
                    </a:ext>
                  </a:extLst>
                </a:gridCol>
                <a:gridCol w="802250">
                  <a:extLst>
                    <a:ext uri="{9D8B030D-6E8A-4147-A177-3AD203B41FA5}">
                      <a16:colId xmlns:a16="http://schemas.microsoft.com/office/drawing/2014/main" xmlns="" val="1540337042"/>
                    </a:ext>
                  </a:extLst>
                </a:gridCol>
                <a:gridCol w="1154628">
                  <a:extLst>
                    <a:ext uri="{9D8B030D-6E8A-4147-A177-3AD203B41FA5}">
                      <a16:colId xmlns:a16="http://schemas.microsoft.com/office/drawing/2014/main" xmlns="" val="3699550803"/>
                    </a:ext>
                  </a:extLst>
                </a:gridCol>
                <a:gridCol w="2216741">
                  <a:extLst>
                    <a:ext uri="{9D8B030D-6E8A-4147-A177-3AD203B41FA5}">
                      <a16:colId xmlns:a16="http://schemas.microsoft.com/office/drawing/2014/main" xmlns="" val="3228261385"/>
                    </a:ext>
                  </a:extLst>
                </a:gridCol>
              </a:tblGrid>
              <a:tr h="941027">
                <a:tc>
                  <a:txBody>
                    <a:bodyPr/>
                    <a:lstStyle/>
                    <a:p>
                      <a:pPr algn="ctr">
                        <a:lnSpc>
                          <a:spcPct val="115000"/>
                        </a:lnSpc>
                        <a:spcAft>
                          <a:spcPts val="0"/>
                        </a:spcAft>
                      </a:pPr>
                      <a:r>
                        <a:rPr lang="mn-MN" sz="1200" b="1" dirty="0">
                          <a:solidFill>
                            <a:schemeClr val="bg1"/>
                          </a:solidFill>
                          <a:effectLst/>
                          <a:latin typeface="Segoe UI Light" panose="020B0502040204020203" pitchFamily="34" charset="0"/>
                          <a:cs typeface="Segoe UI Light" panose="020B0502040204020203" pitchFamily="34" charset="0"/>
                        </a:rPr>
                        <a:t> </a:t>
                      </a:r>
                      <a:r>
                        <a:rPr lang="mn-MN" sz="1200" b="1" dirty="0" smtClean="0">
                          <a:solidFill>
                            <a:schemeClr val="bg1"/>
                          </a:solidFill>
                          <a:effectLst/>
                          <a:latin typeface="Segoe UI Light" panose="020B0502040204020203" pitchFamily="34" charset="0"/>
                          <a:cs typeface="Segoe UI Light" panose="020B0502040204020203" pitchFamily="34" charset="0"/>
                        </a:rPr>
                        <a:t>№</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R="3175" algn="ctr">
                        <a:lnSpc>
                          <a:spcPct val="115000"/>
                        </a:lnSpc>
                        <a:spcAft>
                          <a:spcPts val="0"/>
                        </a:spcAft>
                      </a:pPr>
                      <a:r>
                        <a:rPr lang="mn-MN" sz="1200" b="1" dirty="0">
                          <a:solidFill>
                            <a:schemeClr val="bg1"/>
                          </a:solidFill>
                          <a:effectLst/>
                          <a:latin typeface="Segoe UI Light" panose="020B0502040204020203" pitchFamily="34" charset="0"/>
                          <a:cs typeface="Segoe UI Light" panose="020B0502040204020203" pitchFamily="34" charset="0"/>
                        </a:rPr>
                        <a:t>Хэлэлцэгдсэн төслийн санал</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133985" algn="ctr">
                        <a:lnSpc>
                          <a:spcPct val="115000"/>
                        </a:lnSpc>
                        <a:spcAft>
                          <a:spcPts val="0"/>
                        </a:spcAft>
                      </a:pPr>
                      <a:r>
                        <a:rPr lang="mn-MN" sz="1200" b="1" dirty="0">
                          <a:solidFill>
                            <a:schemeClr val="bg1"/>
                          </a:solidFill>
                          <a:effectLst/>
                          <a:latin typeface="Segoe UI Light" panose="020B0502040204020203" pitchFamily="34" charset="0"/>
                          <a:cs typeface="Segoe UI Light" panose="020B0502040204020203" pitchFamily="34" charset="0"/>
                        </a:rPr>
                        <a:t>Төслийн байршил</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mn-MN" sz="1200" b="1" dirty="0">
                          <a:solidFill>
                            <a:schemeClr val="bg1"/>
                          </a:solidFill>
                          <a:effectLst/>
                          <a:latin typeface="Segoe UI Light" panose="020B0502040204020203" pitchFamily="34" charset="0"/>
                          <a:cs typeface="Segoe UI Light" panose="020B0502040204020203" pitchFamily="34" charset="0"/>
                        </a:rPr>
                        <a:t>Төслийн саналыг дэмжсэн иргэдийн тоо</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lnSpc>
                          <a:spcPct val="115000"/>
                        </a:lnSpc>
                        <a:spcAft>
                          <a:spcPts val="0"/>
                        </a:spcAft>
                      </a:pPr>
                      <a:r>
                        <a:rPr lang="mn-MN" sz="1200" b="1" dirty="0">
                          <a:solidFill>
                            <a:schemeClr val="bg1"/>
                          </a:solidFill>
                          <a:effectLst/>
                          <a:latin typeface="Segoe UI Light" panose="020B0502040204020203" pitchFamily="34" charset="0"/>
                          <a:cs typeface="Segoe UI Light" panose="020B0502040204020203" pitchFamily="34" charset="0"/>
                        </a:rPr>
                        <a:t>Санал өгсөн иргэдийн тоог багийн сонгуулийн насны нийт хүн амын тоонд  харьцуулсан харьцаа</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629027250"/>
                  </a:ext>
                </a:extLst>
              </a:tr>
              <a:tr h="368046">
                <a:tc>
                  <a:txBody>
                    <a:bodyPr/>
                    <a:lstStyle/>
                    <a:p>
                      <a:pPr algn="ctr">
                        <a:lnSpc>
                          <a:spcPct val="115000"/>
                        </a:lnSpc>
                        <a:spcAft>
                          <a:spcPts val="0"/>
                        </a:spcAft>
                      </a:pPr>
                      <a:r>
                        <a:rPr lang="mn-MN" sz="1100" dirty="0">
                          <a:effectLst/>
                          <a:latin typeface="Segoe UI Light" panose="020B0502040204020203" pitchFamily="34" charset="0"/>
                          <a:cs typeface="Segoe UI Light" panose="020B0502040204020203" pitchFamily="34" charset="0"/>
                        </a:rPr>
                        <a:t>1.</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cs typeface="Segoe UI Light" panose="020B0502040204020203" pitchFamily="34" charset="0"/>
                      </a:endParaRPr>
                    </a:p>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a:effectLst/>
                          <a:latin typeface="Segoe UI Light" panose="020B0502040204020203" pitchFamily="34" charset="0"/>
                          <a:cs typeface="Segoe UI Light" panose="020B0502040204020203" pitchFamily="34" charset="0"/>
                        </a:rPr>
                        <a:t> </a:t>
                      </a:r>
                      <a:endParaRPr lang="en-US" sz="12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01298362"/>
                  </a:ext>
                </a:extLst>
              </a:tr>
              <a:tr h="368046">
                <a:tc>
                  <a:txBody>
                    <a:bodyPr/>
                    <a:lstStyle/>
                    <a:p>
                      <a:pPr algn="ctr">
                        <a:lnSpc>
                          <a:spcPct val="115000"/>
                        </a:lnSpc>
                        <a:spcAft>
                          <a:spcPts val="0"/>
                        </a:spcAft>
                      </a:pPr>
                      <a:r>
                        <a:rPr lang="mn-MN" sz="1100" dirty="0">
                          <a:effectLst/>
                          <a:latin typeface="Segoe UI Light" panose="020B0502040204020203" pitchFamily="34" charset="0"/>
                          <a:cs typeface="Segoe UI Light" panose="020B0502040204020203" pitchFamily="34" charset="0"/>
                        </a:rPr>
                        <a:t>2.</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cs typeface="Segoe UI Light" panose="020B0502040204020203" pitchFamily="34" charset="0"/>
                      </a:endParaRPr>
                    </a:p>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a:effectLst/>
                          <a:latin typeface="Segoe UI Light" panose="020B0502040204020203" pitchFamily="34" charset="0"/>
                          <a:cs typeface="Segoe UI Light" panose="020B0502040204020203" pitchFamily="34" charset="0"/>
                        </a:rPr>
                        <a:t> </a:t>
                      </a:r>
                      <a:endParaRPr lang="en-US" sz="12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a:effectLst/>
                          <a:latin typeface="Segoe UI Light" panose="020B0502040204020203" pitchFamily="34" charset="0"/>
                          <a:cs typeface="Segoe UI Light" panose="020B0502040204020203" pitchFamily="34" charset="0"/>
                        </a:rPr>
                        <a:t> </a:t>
                      </a:r>
                      <a:endParaRPr lang="en-US" sz="12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48928968"/>
                  </a:ext>
                </a:extLst>
              </a:tr>
              <a:tr h="368046">
                <a:tc>
                  <a:txBody>
                    <a:bodyPr/>
                    <a:lstStyle/>
                    <a:p>
                      <a:pPr algn="ctr">
                        <a:lnSpc>
                          <a:spcPct val="115000"/>
                        </a:lnSpc>
                        <a:spcAft>
                          <a:spcPts val="0"/>
                        </a:spcAft>
                      </a:pPr>
                      <a:r>
                        <a:rPr lang="mn-MN" sz="1100" dirty="0">
                          <a:effectLst/>
                          <a:latin typeface="Segoe UI Light" panose="020B0502040204020203" pitchFamily="34" charset="0"/>
                          <a:cs typeface="Segoe UI Light" panose="020B0502040204020203" pitchFamily="34" charset="0"/>
                        </a:rPr>
                        <a:t>3.</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cs typeface="Segoe UI Light" panose="020B0502040204020203" pitchFamily="34" charset="0"/>
                      </a:endParaRPr>
                    </a:p>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mn-MN" sz="1100" dirty="0">
                          <a:effectLst/>
                          <a:latin typeface="Segoe UI Light" panose="020B0502040204020203" pitchFamily="34" charset="0"/>
                          <a:cs typeface="Segoe UI Light" panose="020B0502040204020203" pitchFamily="34" charset="0"/>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31754687"/>
                  </a:ext>
                </a:extLst>
              </a:tr>
            </a:tbl>
          </a:graphicData>
        </a:graphic>
      </p:graphicFrame>
      <p:pic>
        <p:nvPicPr>
          <p:cNvPr id="3" name="Picture 2"/>
          <p:cNvPicPr>
            <a:picLocks noChangeAspect="1"/>
          </p:cNvPicPr>
          <p:nvPr/>
        </p:nvPicPr>
        <p:blipFill rotWithShape="1">
          <a:blip r:embed="rId4"/>
          <a:srcRect l="17629" t="39313" r="53995" b="23024"/>
          <a:stretch/>
        </p:blipFill>
        <p:spPr>
          <a:xfrm>
            <a:off x="690396" y="1138134"/>
            <a:ext cx="1626160" cy="1214081"/>
          </a:xfrm>
          <a:prstGeom prst="rect">
            <a:avLst/>
          </a:prstGeom>
        </p:spPr>
      </p:pic>
      <p:cxnSp>
        <p:nvCxnSpPr>
          <p:cNvPr id="16" name="Straight Connector 15"/>
          <p:cNvCxnSpPr/>
          <p:nvPr/>
        </p:nvCxnSpPr>
        <p:spPr>
          <a:xfrm>
            <a:off x="690395" y="869499"/>
            <a:ext cx="770888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2010F75A-1B78-4EB4-B6CA-9C5F08103C9A}" type="slidenum">
              <a:rPr lang="en-US" smtClean="0"/>
              <a:pPr/>
              <a:t>53</a:t>
            </a:fld>
            <a:endParaRPr lang="en-US"/>
          </a:p>
        </p:txBody>
      </p:sp>
    </p:spTree>
    <p:extLst>
      <p:ext uri="{BB962C8B-B14F-4D97-AF65-F5344CB8AC3E}">
        <p14:creationId xmlns:p14="http://schemas.microsoft.com/office/powerpoint/2010/main" val="3439263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1640" y="339502"/>
            <a:ext cx="7355160" cy="504056"/>
          </a:xfrm>
        </p:spPr>
        <p:txBody>
          <a:bodyPr anchor="ctr">
            <a:normAutofit/>
          </a:bodyPr>
          <a:lstStyle/>
          <a:p>
            <a:r>
              <a:rPr lang="mn-MN" sz="2400" b="1" dirty="0"/>
              <a:t>Дасгал ажил 4. Төслийн жагсаалт бэлдэх </a:t>
            </a:r>
            <a:r>
              <a:rPr lang="mn-MN" sz="2400" dirty="0" smtClean="0"/>
              <a:t>/</a:t>
            </a:r>
            <a:r>
              <a:rPr lang="mn-MN" sz="2400" dirty="0"/>
              <a:t>20 минут/ </a:t>
            </a:r>
            <a:endParaRPr lang="en-US" sz="2400" dirty="0"/>
          </a:p>
        </p:txBody>
      </p:sp>
      <p:sp>
        <p:nvSpPr>
          <p:cNvPr id="4" name="Content Placeholder 3"/>
          <p:cNvSpPr>
            <a:spLocks noGrp="1"/>
          </p:cNvSpPr>
          <p:nvPr>
            <p:ph idx="1"/>
          </p:nvPr>
        </p:nvSpPr>
        <p:spPr>
          <a:xfrm>
            <a:off x="539552" y="987574"/>
            <a:ext cx="7992888" cy="3960440"/>
          </a:xfrm>
          <a:solidFill>
            <a:schemeClr val="accent1">
              <a:lumMod val="20000"/>
              <a:lumOff val="80000"/>
            </a:schemeClr>
          </a:solidFill>
        </p:spPr>
        <p:txBody>
          <a:bodyPr>
            <a:normAutofit fontScale="47500" lnSpcReduction="20000"/>
          </a:bodyPr>
          <a:lstStyle/>
          <a:p>
            <a:pPr indent="-258366">
              <a:lnSpc>
                <a:spcPct val="120000"/>
              </a:lnSpc>
              <a:buFont typeface="+mj-lt"/>
              <a:buAutoNum type="arabicPeriod"/>
            </a:pPr>
            <a:r>
              <a:rPr lang="mn-MN" dirty="0" smtClean="0">
                <a:latin typeface="Calibri" panose="020F0502020204030204" pitchFamily="34" charset="0"/>
                <a:cs typeface="Calibri" panose="020F0502020204030204" pitchFamily="34" charset="0"/>
              </a:rPr>
              <a:t>Баг бүрийн хувьд багш дасгалын ажлыг тарааж өгнө. </a:t>
            </a:r>
          </a:p>
          <a:p>
            <a:pPr indent="-258366">
              <a:lnSpc>
                <a:spcPct val="120000"/>
              </a:lnSpc>
              <a:buFont typeface="+mj-lt"/>
              <a:buAutoNum type="arabicPeriod"/>
            </a:pPr>
            <a:r>
              <a:rPr lang="mn-MN" dirty="0" smtClean="0">
                <a:latin typeface="Calibri" panose="020F0502020204030204" pitchFamily="34" charset="0"/>
                <a:cs typeface="Calibri" panose="020F0502020204030204" pitchFamily="34" charset="0"/>
              </a:rPr>
              <a:t>Өмнөх </a:t>
            </a:r>
            <a:r>
              <a:rPr lang="mn-MN" b="1" dirty="0" smtClean="0">
                <a:solidFill>
                  <a:srgbClr val="7030A0"/>
                </a:solidFill>
                <a:latin typeface="Calibri" panose="020F0502020204030204" pitchFamily="34" charset="0"/>
                <a:cs typeface="Calibri" panose="020F0502020204030204" pitchFamily="34" charset="0"/>
              </a:rPr>
              <a:t>шийдлийн модны </a:t>
            </a:r>
            <a:r>
              <a:rPr lang="mn-MN" dirty="0" smtClean="0">
                <a:latin typeface="Calibri" panose="020F0502020204030204" pitchFamily="34" charset="0"/>
                <a:cs typeface="Calibri" panose="020F0502020204030204" pitchFamily="34" charset="0"/>
              </a:rPr>
              <a:t>аргаар </a:t>
            </a:r>
            <a:r>
              <a:rPr lang="mn-MN" dirty="0">
                <a:latin typeface="Calibri" panose="020F0502020204030204" pitchFamily="34" charset="0"/>
                <a:cs typeface="Calibri" panose="020F0502020204030204" pitchFamily="34" charset="0"/>
              </a:rPr>
              <a:t>ач холбогдлын зэргээр нь жагсаасны дараа төсөл тус бүрд санал өгсөн иргэдийн тоог багийн нийт сонгуулийн насны иргэдийн тоонд харьцуулсан харьцаагаар эрэмбэлнэ</a:t>
            </a:r>
            <a:r>
              <a:rPr lang="mn-MN" dirty="0" smtClean="0">
                <a:latin typeface="Calibri" panose="020F0502020204030204" pitchFamily="34" charset="0"/>
                <a:cs typeface="Calibri" panose="020F0502020204030204" pitchFamily="34" charset="0"/>
              </a:rPr>
              <a:t>. Дараагийн хуудасны хүснэгтийг бөглөнө /10 </a:t>
            </a:r>
            <a:r>
              <a:rPr lang="mn-MN" dirty="0">
                <a:latin typeface="Calibri" panose="020F0502020204030204" pitchFamily="34" charset="0"/>
                <a:cs typeface="Calibri" panose="020F0502020204030204" pitchFamily="34" charset="0"/>
              </a:rPr>
              <a:t>минут/</a:t>
            </a:r>
          </a:p>
          <a:p>
            <a:pPr marL="561975" lvl="1" indent="-161925">
              <a:lnSpc>
                <a:spcPct val="120000"/>
              </a:lnSpc>
              <a:spcBef>
                <a:spcPts val="450"/>
              </a:spcBef>
              <a:buFont typeface="Arial" panose="020B0604020202020204" pitchFamily="34" charset="0"/>
              <a:buChar char="•"/>
            </a:pPr>
            <a:r>
              <a:rPr lang="mn-MN" sz="2900" dirty="0">
                <a:latin typeface="Calibri" panose="020F0502020204030204" pitchFamily="34" charset="0"/>
                <a:cs typeface="Calibri" panose="020F0502020204030204" pitchFamily="34" charset="0"/>
              </a:rPr>
              <a:t>Үүний тулд эхлээд багшийн өгсөн төслийн жагсаалтын хүснэгт дээр Шийдлийн модны аргаар боловсруулсан “АРГА ЗАМУУД” хэсэгт бичигдсэн төслүүдийг жагсаан бичнэ. Мөн Шийдлийн модонд багтаагүй ч иргээдээс олон санал авсан бусад төслийг бичиж болно.</a:t>
            </a:r>
          </a:p>
          <a:p>
            <a:pPr marL="561975" lvl="1" indent="-161925">
              <a:lnSpc>
                <a:spcPct val="120000"/>
              </a:lnSpc>
              <a:spcBef>
                <a:spcPts val="450"/>
              </a:spcBef>
              <a:buFont typeface="Arial" panose="020B0604020202020204" pitchFamily="34" charset="0"/>
              <a:buChar char="•"/>
            </a:pPr>
            <a:r>
              <a:rPr lang="mn-MN" sz="2900" dirty="0">
                <a:latin typeface="Calibri" panose="020F0502020204030204" pitchFamily="34" charset="0"/>
                <a:cs typeface="Calibri" panose="020F0502020204030204" pitchFamily="34" charset="0"/>
              </a:rPr>
              <a:t>Төслүүдийн байршлыг 2 дахь баганад бичнэ</a:t>
            </a:r>
          </a:p>
          <a:p>
            <a:pPr marL="561975" lvl="1" indent="-161925">
              <a:lnSpc>
                <a:spcPct val="120000"/>
              </a:lnSpc>
              <a:spcBef>
                <a:spcPts val="450"/>
              </a:spcBef>
              <a:buFont typeface="Arial" panose="020B0604020202020204" pitchFamily="34" charset="0"/>
              <a:buChar char="•"/>
            </a:pPr>
            <a:r>
              <a:rPr lang="mn-MN" sz="2900" dirty="0">
                <a:latin typeface="Calibri" panose="020F0502020204030204" pitchFamily="34" charset="0"/>
                <a:cs typeface="Calibri" panose="020F0502020204030204" pitchFamily="34" charset="0"/>
              </a:rPr>
              <a:t>Төсөл тус бүрийн ард хэдэн хүн санал өгснийг багшийн өгсөн дасгал ажлын хуудаснаас Төслийн жагсаалт хүснэгтийн 3 дахь баганад бичнэ.</a:t>
            </a:r>
          </a:p>
          <a:p>
            <a:pPr marL="561975" lvl="1" indent="-161925">
              <a:lnSpc>
                <a:spcPct val="120000"/>
              </a:lnSpc>
              <a:spcBef>
                <a:spcPts val="450"/>
              </a:spcBef>
              <a:buFont typeface="Arial" panose="020B0604020202020204" pitchFamily="34" charset="0"/>
              <a:buChar char="•"/>
            </a:pPr>
            <a:r>
              <a:rPr lang="mn-MN" sz="2900" dirty="0">
                <a:latin typeface="Calibri" panose="020F0502020204030204" pitchFamily="34" charset="0"/>
                <a:cs typeface="Calibri" panose="020F0502020204030204" pitchFamily="34" charset="0"/>
              </a:rPr>
              <a:t>Багийн гишүүд багшийн өгсөн дасгал ажлын хуудаснаас багийн Сонгуулийн насны иргэдийн тоог ашиглан, 4 дэх баганад тооцоолж гаргасан хувиудаа бичин, аль төсөл хамгийн их дэмжигдсэнийг тодруулна.</a:t>
            </a:r>
          </a:p>
          <a:p>
            <a:pPr marL="427434">
              <a:lnSpc>
                <a:spcPct val="120000"/>
              </a:lnSpc>
              <a:spcBef>
                <a:spcPts val="600"/>
              </a:spcBef>
              <a:buFont typeface="+mj-lt"/>
              <a:buAutoNum type="arabicPeriod"/>
            </a:pPr>
            <a:r>
              <a:rPr lang="mn-MN" dirty="0" smtClean="0">
                <a:latin typeface="Calibri" panose="020F0502020204030204" pitchFamily="34" charset="0"/>
                <a:cs typeface="Calibri" panose="020F0502020204030204" pitchFamily="34" charset="0"/>
              </a:rPr>
              <a:t>Баг бүр үр дүнгээ товч танилцуулна /тус бүр 2 минут/</a:t>
            </a:r>
            <a:endParaRPr lang="mn-MN" dirty="0">
              <a:latin typeface="Calibri" panose="020F0502020204030204" pitchFamily="34" charset="0"/>
              <a:cs typeface="Calibri" panose="020F0502020204030204" pitchFamily="34" charset="0"/>
            </a:endParaRPr>
          </a:p>
          <a:p>
            <a:pPr indent="-258366">
              <a:lnSpc>
                <a:spcPct val="120000"/>
              </a:lnSpc>
              <a:buFont typeface="+mj-lt"/>
              <a:buAutoNum type="arabicPeriod"/>
            </a:pPr>
            <a:r>
              <a:rPr lang="mn-MN" b="1" dirty="0" smtClean="0">
                <a:latin typeface="Calibri" panose="020F0502020204030204" pitchFamily="34" charset="0"/>
                <a:cs typeface="Calibri" panose="020F0502020204030204" pitchFamily="34" charset="0"/>
              </a:rPr>
              <a:t>Багшийн дүгнэлт /5 минутад- дасгалын минутаас тусдаа/</a:t>
            </a:r>
            <a:endParaRPr lang="en-US"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6660232" y="4674170"/>
            <a:ext cx="2133600" cy="273844"/>
          </a:xfrm>
        </p:spPr>
        <p:txBody>
          <a:bodyPr/>
          <a:lstStyle/>
          <a:p>
            <a:fld id="{2010F75A-1B78-4EB4-B6CA-9C5F08103C9A}" type="slidenum">
              <a:rPr lang="en-US" smtClean="0"/>
              <a:pPr/>
              <a:t>54</a:t>
            </a:fld>
            <a:endParaRPr lang="en-US" dirty="0"/>
          </a:p>
        </p:txBody>
      </p:sp>
    </p:spTree>
    <p:extLst>
      <p:ext uri="{BB962C8B-B14F-4D97-AF65-F5344CB8AC3E}">
        <p14:creationId xmlns:p14="http://schemas.microsoft.com/office/powerpoint/2010/main" val="2355916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2" y="282804"/>
            <a:ext cx="7543800" cy="431276"/>
          </a:xfrm>
        </p:spPr>
        <p:txBody>
          <a:bodyPr anchor="ctr">
            <a:normAutofit/>
          </a:bodyPr>
          <a:lstStyle/>
          <a:p>
            <a:r>
              <a:rPr lang="mn-MN" sz="2100" b="1" dirty="0"/>
              <a:t>Доорх хүснэгтийг бөглөнө:</a:t>
            </a:r>
            <a:endParaRPr lang="en-US" sz="2100" b="1" dirty="0"/>
          </a:p>
        </p:txBody>
      </p:sp>
      <p:sp>
        <p:nvSpPr>
          <p:cNvPr id="4" name="Slide Number Placeholder 3"/>
          <p:cNvSpPr>
            <a:spLocks noGrp="1"/>
          </p:cNvSpPr>
          <p:nvPr>
            <p:ph type="sldNum" sz="quarter" idx="12"/>
          </p:nvPr>
        </p:nvSpPr>
        <p:spPr>
          <a:xfrm>
            <a:off x="6660232" y="4679225"/>
            <a:ext cx="2133600" cy="273844"/>
          </a:xfrm>
        </p:spPr>
        <p:txBody>
          <a:bodyPr/>
          <a:lstStyle/>
          <a:p>
            <a:fld id="{2010F75A-1B78-4EB4-B6CA-9C5F08103C9A}" type="slidenum">
              <a:rPr lang="en-US" smtClean="0"/>
              <a:pPr/>
              <a:t>55</a:t>
            </a:fld>
            <a:endParaRPr lang="en-US" dirty="0"/>
          </a:p>
        </p:txBody>
      </p:sp>
      <p:graphicFrame>
        <p:nvGraphicFramePr>
          <p:cNvPr id="5" name="Table 4">
            <a:extLst>
              <a:ext uri="{FF2B5EF4-FFF2-40B4-BE49-F238E27FC236}">
                <a16:creationId xmlns:a16="http://schemas.microsoft.com/office/drawing/2014/main" xmlns="" id="{14336AE6-D446-4E8F-A72F-2181BB353DAE}"/>
              </a:ext>
            </a:extLst>
          </p:cNvPr>
          <p:cNvGraphicFramePr>
            <a:graphicFrameLocks noGrp="1"/>
          </p:cNvGraphicFramePr>
          <p:nvPr>
            <p:extLst>
              <p:ext uri="{D42A27DB-BD31-4B8C-83A1-F6EECF244321}">
                <p14:modId xmlns:p14="http://schemas.microsoft.com/office/powerpoint/2010/main" val="2320680483"/>
              </p:ext>
            </p:extLst>
          </p:nvPr>
        </p:nvGraphicFramePr>
        <p:xfrm>
          <a:off x="822959" y="1563638"/>
          <a:ext cx="7543801" cy="3180501"/>
        </p:xfrm>
        <a:graphic>
          <a:graphicData uri="http://schemas.openxmlformats.org/drawingml/2006/table">
            <a:tbl>
              <a:tblPr>
                <a:tableStyleId>{5940675A-B579-460E-94D1-54222C63F5DA}</a:tableStyleId>
              </a:tblPr>
              <a:tblGrid>
                <a:gridCol w="446606">
                  <a:extLst>
                    <a:ext uri="{9D8B030D-6E8A-4147-A177-3AD203B41FA5}">
                      <a16:colId xmlns:a16="http://schemas.microsoft.com/office/drawing/2014/main" xmlns="" val="2510272693"/>
                    </a:ext>
                  </a:extLst>
                </a:gridCol>
                <a:gridCol w="1327303">
                  <a:extLst>
                    <a:ext uri="{9D8B030D-6E8A-4147-A177-3AD203B41FA5}">
                      <a16:colId xmlns:a16="http://schemas.microsoft.com/office/drawing/2014/main" xmlns="" val="2674377709"/>
                    </a:ext>
                  </a:extLst>
                </a:gridCol>
                <a:gridCol w="1109084">
                  <a:extLst>
                    <a:ext uri="{9D8B030D-6E8A-4147-A177-3AD203B41FA5}">
                      <a16:colId xmlns:a16="http://schemas.microsoft.com/office/drawing/2014/main" xmlns="" val="1540337042"/>
                    </a:ext>
                  </a:extLst>
                </a:gridCol>
                <a:gridCol w="1596236">
                  <a:extLst>
                    <a:ext uri="{9D8B030D-6E8A-4147-A177-3AD203B41FA5}">
                      <a16:colId xmlns:a16="http://schemas.microsoft.com/office/drawing/2014/main" xmlns="" val="3699550803"/>
                    </a:ext>
                  </a:extLst>
                </a:gridCol>
                <a:gridCol w="3064572">
                  <a:extLst>
                    <a:ext uri="{9D8B030D-6E8A-4147-A177-3AD203B41FA5}">
                      <a16:colId xmlns:a16="http://schemas.microsoft.com/office/drawing/2014/main" xmlns="" val="3228261385"/>
                    </a:ext>
                  </a:extLst>
                </a:gridCol>
              </a:tblGrid>
              <a:tr h="1463421">
                <a:tc>
                  <a:txBody>
                    <a:bodyPr/>
                    <a:lstStyle/>
                    <a:p>
                      <a:pPr algn="ctr">
                        <a:lnSpc>
                          <a:spcPct val="115000"/>
                        </a:lnSpc>
                        <a:spcAft>
                          <a:spcPts val="0"/>
                        </a:spcAft>
                      </a:pPr>
                      <a:r>
                        <a:rPr lang="mn-MN" sz="1200" b="1" dirty="0">
                          <a:effectLst/>
                        </a:rPr>
                        <a:t> </a:t>
                      </a:r>
                      <a:r>
                        <a:rPr lang="mn-MN" sz="1200" b="1" dirty="0" smtClean="0">
                          <a:effectLst/>
                        </a:rPr>
                        <a:t>№</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solidFill>
                      <a:schemeClr val="accent6">
                        <a:lumMod val="20000"/>
                        <a:lumOff val="80000"/>
                      </a:schemeClr>
                    </a:solidFill>
                  </a:tcPr>
                </a:tc>
                <a:tc>
                  <a:txBody>
                    <a:bodyPr/>
                    <a:lstStyle/>
                    <a:p>
                      <a:pPr marR="3175" algn="ctr">
                        <a:lnSpc>
                          <a:spcPct val="115000"/>
                        </a:lnSpc>
                        <a:spcAft>
                          <a:spcPts val="0"/>
                        </a:spcAft>
                      </a:pPr>
                      <a:r>
                        <a:rPr lang="mn-MN" sz="1200" b="1" dirty="0">
                          <a:effectLst/>
                        </a:rPr>
                        <a:t>Хэлэлцэгдсэн төслийн санал</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solidFill>
                      <a:schemeClr val="accent6">
                        <a:lumMod val="20000"/>
                        <a:lumOff val="80000"/>
                      </a:schemeClr>
                    </a:solidFill>
                  </a:tcPr>
                </a:tc>
                <a:tc>
                  <a:txBody>
                    <a:bodyPr/>
                    <a:lstStyle/>
                    <a:p>
                      <a:pPr marL="133985" algn="ctr">
                        <a:lnSpc>
                          <a:spcPct val="115000"/>
                        </a:lnSpc>
                        <a:spcAft>
                          <a:spcPts val="0"/>
                        </a:spcAft>
                      </a:pPr>
                      <a:r>
                        <a:rPr lang="mn-MN" sz="1200" b="1" dirty="0">
                          <a:effectLst/>
                        </a:rPr>
                        <a:t>Төслийн байршил</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solidFill>
                      <a:schemeClr val="accent6">
                        <a:lumMod val="20000"/>
                        <a:lumOff val="80000"/>
                      </a:schemeClr>
                    </a:solidFill>
                  </a:tcPr>
                </a:tc>
                <a:tc>
                  <a:txBody>
                    <a:bodyPr/>
                    <a:lstStyle/>
                    <a:p>
                      <a:pPr algn="ctr">
                        <a:lnSpc>
                          <a:spcPct val="115000"/>
                        </a:lnSpc>
                        <a:spcAft>
                          <a:spcPts val="0"/>
                        </a:spcAft>
                      </a:pPr>
                      <a:r>
                        <a:rPr lang="mn-MN" sz="1200" b="1" dirty="0">
                          <a:effectLst/>
                        </a:rPr>
                        <a:t>Төслийн саналыг дэмжсэн иргэдийн тоо</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solidFill>
                      <a:schemeClr val="accent6">
                        <a:lumMod val="20000"/>
                        <a:lumOff val="80000"/>
                      </a:schemeClr>
                    </a:solidFill>
                  </a:tcPr>
                </a:tc>
                <a:tc>
                  <a:txBody>
                    <a:bodyPr/>
                    <a:lstStyle/>
                    <a:p>
                      <a:pPr algn="ctr">
                        <a:lnSpc>
                          <a:spcPct val="115000"/>
                        </a:lnSpc>
                        <a:spcAft>
                          <a:spcPts val="0"/>
                        </a:spcAft>
                      </a:pPr>
                      <a:r>
                        <a:rPr lang="mn-MN" sz="1200" b="1" dirty="0">
                          <a:effectLst/>
                        </a:rPr>
                        <a:t>Санал өгсөн иргэдийн тоог багийн сонгуулийн насны нийт хүн амын тоонд  харьцуулсан харьцаа</a:t>
                      </a:r>
                      <a:endParaRPr lang="en-US" sz="1200" b="1" dirty="0">
                        <a:solidFill>
                          <a:schemeClr val="bg1"/>
                        </a:solidFill>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nchor="ctr">
                    <a:solidFill>
                      <a:schemeClr val="accent6">
                        <a:lumMod val="20000"/>
                        <a:lumOff val="80000"/>
                      </a:schemeClr>
                    </a:solidFill>
                  </a:tcPr>
                </a:tc>
                <a:extLst>
                  <a:ext uri="{0D108BD9-81ED-4DB2-BD59-A6C34878D82A}">
                    <a16:rowId xmlns:a16="http://schemas.microsoft.com/office/drawing/2014/main" xmlns="" val="1629027250"/>
                  </a:ext>
                </a:extLst>
              </a:tr>
              <a:tr h="572360">
                <a:tc>
                  <a:txBody>
                    <a:bodyPr/>
                    <a:lstStyle/>
                    <a:p>
                      <a:pPr algn="ctr">
                        <a:lnSpc>
                          <a:spcPct val="115000"/>
                        </a:lnSpc>
                        <a:spcAft>
                          <a:spcPts val="0"/>
                        </a:spcAft>
                      </a:pPr>
                      <a:r>
                        <a:rPr lang="mn-MN" sz="1100" dirty="0">
                          <a:effectLst/>
                        </a:rPr>
                        <a:t>1.</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dirty="0">
                          <a:effectLst/>
                        </a:rPr>
                        <a:t> </a:t>
                      </a:r>
                      <a:endParaRPr lang="en-US" sz="1200" dirty="0">
                        <a:effectLst/>
                      </a:endParaRPr>
                    </a:p>
                    <a:p>
                      <a:pPr>
                        <a:lnSpc>
                          <a:spcPct val="115000"/>
                        </a:lnSpc>
                        <a:spcAft>
                          <a:spcPts val="0"/>
                        </a:spcAft>
                      </a:pPr>
                      <a:r>
                        <a:rPr lang="mn-MN" sz="1100" dirty="0">
                          <a:effectLst/>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dirty="0">
                          <a:effectLst/>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dirty="0">
                          <a:effectLst/>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a:effectLst/>
                        </a:rPr>
                        <a:t> </a:t>
                      </a:r>
                      <a:endParaRPr lang="en-US" sz="12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extLst>
                  <a:ext uri="{0D108BD9-81ED-4DB2-BD59-A6C34878D82A}">
                    <a16:rowId xmlns:a16="http://schemas.microsoft.com/office/drawing/2014/main" xmlns="" val="1401298362"/>
                  </a:ext>
                </a:extLst>
              </a:tr>
              <a:tr h="572360">
                <a:tc>
                  <a:txBody>
                    <a:bodyPr/>
                    <a:lstStyle/>
                    <a:p>
                      <a:pPr algn="ctr">
                        <a:lnSpc>
                          <a:spcPct val="115000"/>
                        </a:lnSpc>
                        <a:spcAft>
                          <a:spcPts val="0"/>
                        </a:spcAft>
                      </a:pPr>
                      <a:r>
                        <a:rPr lang="mn-MN" sz="1100" dirty="0">
                          <a:effectLst/>
                        </a:rPr>
                        <a:t>2.</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dirty="0">
                          <a:effectLst/>
                        </a:rPr>
                        <a:t> </a:t>
                      </a:r>
                      <a:endParaRPr lang="en-US" sz="1200" dirty="0">
                        <a:effectLst/>
                      </a:endParaRPr>
                    </a:p>
                    <a:p>
                      <a:pPr>
                        <a:lnSpc>
                          <a:spcPct val="115000"/>
                        </a:lnSpc>
                        <a:spcAft>
                          <a:spcPts val="0"/>
                        </a:spcAft>
                      </a:pPr>
                      <a:r>
                        <a:rPr lang="mn-MN" sz="1100" dirty="0">
                          <a:effectLst/>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dirty="0">
                          <a:effectLst/>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a:effectLst/>
                        </a:rPr>
                        <a:t> </a:t>
                      </a:r>
                      <a:endParaRPr lang="en-US" sz="12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a:effectLst/>
                        </a:rPr>
                        <a:t> </a:t>
                      </a:r>
                      <a:endParaRPr lang="en-US" sz="120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extLst>
                  <a:ext uri="{0D108BD9-81ED-4DB2-BD59-A6C34878D82A}">
                    <a16:rowId xmlns:a16="http://schemas.microsoft.com/office/drawing/2014/main" xmlns="" val="2948928968"/>
                  </a:ext>
                </a:extLst>
              </a:tr>
              <a:tr h="572360">
                <a:tc>
                  <a:txBody>
                    <a:bodyPr/>
                    <a:lstStyle/>
                    <a:p>
                      <a:pPr algn="ctr">
                        <a:lnSpc>
                          <a:spcPct val="115000"/>
                        </a:lnSpc>
                        <a:spcAft>
                          <a:spcPts val="0"/>
                        </a:spcAft>
                      </a:pPr>
                      <a:r>
                        <a:rPr lang="mn-MN" sz="1100" dirty="0">
                          <a:effectLst/>
                        </a:rPr>
                        <a:t>3.</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dirty="0">
                          <a:effectLst/>
                        </a:rPr>
                        <a:t> </a:t>
                      </a:r>
                      <a:endParaRPr lang="en-US" sz="1200" dirty="0">
                        <a:effectLst/>
                      </a:endParaRPr>
                    </a:p>
                    <a:p>
                      <a:pPr>
                        <a:lnSpc>
                          <a:spcPct val="115000"/>
                        </a:lnSpc>
                        <a:spcAft>
                          <a:spcPts val="0"/>
                        </a:spcAft>
                      </a:pPr>
                      <a:r>
                        <a:rPr lang="mn-MN" sz="1100" dirty="0">
                          <a:effectLst/>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dirty="0">
                          <a:effectLst/>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dirty="0">
                          <a:effectLst/>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tc>
                  <a:txBody>
                    <a:bodyPr/>
                    <a:lstStyle/>
                    <a:p>
                      <a:pPr>
                        <a:lnSpc>
                          <a:spcPct val="115000"/>
                        </a:lnSpc>
                        <a:spcAft>
                          <a:spcPts val="0"/>
                        </a:spcAft>
                      </a:pPr>
                      <a:r>
                        <a:rPr lang="mn-MN" sz="1100" dirty="0">
                          <a:effectLst/>
                        </a:rPr>
                        <a:t> </a:t>
                      </a:r>
                      <a:endParaRPr lang="en-US" sz="1200" dirty="0">
                        <a:effectLst/>
                        <a:latin typeface="Segoe UI Light" panose="020B0502040204020203" pitchFamily="34" charset="0"/>
                        <a:ea typeface="Times New Roman" panose="02020603050405020304" pitchFamily="18" charset="0"/>
                        <a:cs typeface="Segoe UI Light" panose="020B0502040204020203" pitchFamily="34" charset="0"/>
                      </a:endParaRPr>
                    </a:p>
                  </a:txBody>
                  <a:tcPr marL="12219" marR="12219" marT="0" marB="0"/>
                </a:tc>
                <a:extLst>
                  <a:ext uri="{0D108BD9-81ED-4DB2-BD59-A6C34878D82A}">
                    <a16:rowId xmlns:a16="http://schemas.microsoft.com/office/drawing/2014/main" xmlns="" val="3531754687"/>
                  </a:ext>
                </a:extLst>
              </a:tr>
            </a:tbl>
          </a:graphicData>
        </a:graphic>
      </p:graphicFrame>
      <p:sp>
        <p:nvSpPr>
          <p:cNvPr id="6" name="Title 1"/>
          <p:cNvSpPr txBox="1">
            <a:spLocks/>
          </p:cNvSpPr>
          <p:nvPr/>
        </p:nvSpPr>
        <p:spPr>
          <a:xfrm>
            <a:off x="822960" y="1060354"/>
            <a:ext cx="7543800" cy="431276"/>
          </a:xfrm>
          <a:prstGeom prst="rect">
            <a:avLst/>
          </a:prstGeom>
        </p:spPr>
        <p:txBody>
          <a:bodyPr vert="horz" lIns="68580" tIns="34290" rIns="68580" bIns="3429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mn-MN" sz="2100" b="1" dirty="0">
                <a:solidFill>
                  <a:srgbClr val="3E8853"/>
                </a:solidFill>
              </a:rPr>
              <a:t>.... Багийн ИНХ-ын төслийн жагсаалт</a:t>
            </a:r>
            <a:endParaRPr lang="en-US" sz="2100" b="1" dirty="0">
              <a:solidFill>
                <a:srgbClr val="3E8853"/>
              </a:solidFill>
            </a:endParaRPr>
          </a:p>
        </p:txBody>
      </p:sp>
    </p:spTree>
    <p:extLst>
      <p:ext uri="{BB962C8B-B14F-4D97-AF65-F5344CB8AC3E}">
        <p14:creationId xmlns:p14="http://schemas.microsoft.com/office/powerpoint/2010/main" val="3031165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66950"/>
            <a:ext cx="4038600" cy="1314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endParaRPr lang="en-US" sz="1050"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1652588"/>
            <a:ext cx="91059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571700" y="1809750"/>
            <a:ext cx="7786514" cy="15120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r>
              <a:rPr lang="mn-MN" sz="2400" dirty="0" smtClean="0">
                <a:solidFill>
                  <a:schemeClr val="bg1"/>
                </a:solidFill>
                <a:latin typeface="+mn-lt"/>
                <a:cs typeface="Times New Roman" pitchFamily="18" charset="0"/>
              </a:rPr>
              <a:t>Дөрөв. Багийн ИНХ</a:t>
            </a:r>
            <a:r>
              <a:rPr lang="en-US" sz="2400" dirty="0" smtClean="0">
                <a:solidFill>
                  <a:schemeClr val="bg1"/>
                </a:solidFill>
                <a:latin typeface="+mn-lt"/>
                <a:cs typeface="Times New Roman" pitchFamily="18" charset="0"/>
              </a:rPr>
              <a:t>-</a:t>
            </a:r>
            <a:r>
              <a:rPr lang="mn-MN" sz="2400" dirty="0" smtClean="0">
                <a:solidFill>
                  <a:schemeClr val="bg1"/>
                </a:solidFill>
                <a:latin typeface="+mn-lt"/>
                <a:cs typeface="Times New Roman" pitchFamily="18" charset="0"/>
              </a:rPr>
              <a:t>ын шийдвэрийг сумын ЗДТГ</a:t>
            </a:r>
            <a:r>
              <a:rPr lang="en-US" sz="2400" dirty="0" smtClean="0">
                <a:solidFill>
                  <a:schemeClr val="bg1"/>
                </a:solidFill>
                <a:latin typeface="+mn-lt"/>
                <a:cs typeface="Times New Roman" pitchFamily="18" charset="0"/>
              </a:rPr>
              <a:t>-</a:t>
            </a:r>
            <a:r>
              <a:rPr lang="mn-MN" sz="2400" dirty="0" smtClean="0">
                <a:solidFill>
                  <a:schemeClr val="bg1"/>
                </a:solidFill>
                <a:latin typeface="+mn-lt"/>
                <a:cs typeface="Times New Roman" pitchFamily="18" charset="0"/>
              </a:rPr>
              <a:t>т хүргүүлэх, иргэдэд мэдээлэх</a:t>
            </a:r>
            <a:endParaRPr lang="en-US" sz="2400" dirty="0">
              <a:solidFill>
                <a:schemeClr val="bg1"/>
              </a:solidFill>
              <a:latin typeface="+mn-lt"/>
              <a:cs typeface="Times New Roman" pitchFamily="18" charset="0"/>
            </a:endParaRPr>
          </a:p>
        </p:txBody>
      </p:sp>
      <p:sp>
        <p:nvSpPr>
          <p:cNvPr id="5" name="Slide Number Placeholder 4"/>
          <p:cNvSpPr>
            <a:spLocks noGrp="1"/>
          </p:cNvSpPr>
          <p:nvPr>
            <p:ph type="sldNum" sz="quarter" idx="12"/>
          </p:nvPr>
        </p:nvSpPr>
        <p:spPr>
          <a:xfrm>
            <a:off x="6553200" y="4659982"/>
            <a:ext cx="2133600" cy="273844"/>
          </a:xfrm>
        </p:spPr>
        <p:txBody>
          <a:bodyPr/>
          <a:lstStyle/>
          <a:p>
            <a:fld id="{780641F6-076D-47B9-9A76-B8C8D327F380}" type="slidenum">
              <a:rPr lang="en-US" smtClean="0"/>
              <a:pPr/>
              <a:t>56</a:t>
            </a:fld>
            <a:endParaRPr lang="en-US" dirty="0"/>
          </a:p>
        </p:txBody>
      </p:sp>
    </p:spTree>
    <p:extLst>
      <p:ext uri="{BB962C8B-B14F-4D97-AF65-F5344CB8AC3E}">
        <p14:creationId xmlns:p14="http://schemas.microsoft.com/office/powerpoint/2010/main" val="34401725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en-US" sz="2000" b="1" dirty="0" smtClean="0">
                <a:solidFill>
                  <a:schemeClr val="tx2"/>
                </a:solidFill>
              </a:rPr>
              <a:t>3</a:t>
            </a:r>
            <a:r>
              <a:rPr lang="mn-MN" sz="2000" b="1" dirty="0" smtClean="0">
                <a:solidFill>
                  <a:schemeClr val="tx2"/>
                </a:solidFill>
              </a:rPr>
              <a:t>. ИНХ</a:t>
            </a:r>
            <a:r>
              <a:rPr lang="en-US" sz="2000" b="1" dirty="0" smtClean="0">
                <a:solidFill>
                  <a:schemeClr val="tx2"/>
                </a:solidFill>
              </a:rPr>
              <a:t>-</a:t>
            </a:r>
            <a:r>
              <a:rPr lang="mn-MN" sz="2000" b="1" dirty="0" smtClean="0">
                <a:solidFill>
                  <a:schemeClr val="tx2"/>
                </a:solidFill>
              </a:rPr>
              <a:t>ын шийдвэрийг сумын ЗДТГ</a:t>
            </a:r>
            <a:r>
              <a:rPr lang="en-US" sz="2000" b="1" dirty="0" smtClean="0">
                <a:solidFill>
                  <a:schemeClr val="tx2"/>
                </a:solidFill>
              </a:rPr>
              <a:t>–</a:t>
            </a:r>
            <a:r>
              <a:rPr lang="mn-MN" sz="2000" b="1" dirty="0" smtClean="0">
                <a:solidFill>
                  <a:schemeClr val="tx2"/>
                </a:solidFill>
              </a:rPr>
              <a:t>т хүргүүлэх</a:t>
            </a:r>
            <a:endParaRPr lang="en-US" sz="2000" b="1" dirty="0">
              <a:solidFill>
                <a:srgbClr val="FF0000"/>
              </a:solidFill>
            </a:endParaRPr>
          </a:p>
        </p:txBody>
      </p:sp>
      <p:sp>
        <p:nvSpPr>
          <p:cNvPr id="8" name="Rectangle 7"/>
          <p:cNvSpPr/>
          <p:nvPr/>
        </p:nvSpPr>
        <p:spPr>
          <a:xfrm>
            <a:off x="2643174" y="1000114"/>
            <a:ext cx="5857916" cy="1354217"/>
          </a:xfrm>
          <a:prstGeom prst="rect">
            <a:avLst/>
          </a:prstGeom>
        </p:spPr>
        <p:txBody>
          <a:bodyPr wrap="square">
            <a:spAutoFit/>
          </a:bodyPr>
          <a:lstStyle/>
          <a:p>
            <a:pPr algn="just">
              <a:spcBef>
                <a:spcPts val="600"/>
              </a:spcBef>
            </a:pPr>
            <a:r>
              <a:rPr lang="mn-MN" dirty="0" smtClean="0">
                <a:solidFill>
                  <a:prstClr val="black"/>
                </a:solidFill>
                <a:cs typeface="Times New Roman" pitchFamily="18" charset="0"/>
              </a:rPr>
              <a:t>Багийн Засаг дарга  </a:t>
            </a:r>
            <a:r>
              <a:rPr lang="mn-MN" dirty="0" smtClean="0">
                <a:solidFill>
                  <a:prstClr val="black"/>
                </a:solidFill>
                <a:ea typeface="Segoe UI Black" panose="020B0A02040204020203" pitchFamily="34" charset="0"/>
                <a:cs typeface="Times New Roman" pitchFamily="18" charset="0"/>
              </a:rPr>
              <a:t>сумын</a:t>
            </a:r>
            <a:r>
              <a:rPr lang="mn-MN" dirty="0" smtClean="0">
                <a:solidFill>
                  <a:prstClr val="black"/>
                </a:solidFill>
                <a:cs typeface="Times New Roman" pitchFamily="18" charset="0"/>
              </a:rPr>
              <a:t> </a:t>
            </a:r>
            <a:r>
              <a:rPr lang="mn-MN" b="1" dirty="0" smtClean="0">
                <a:solidFill>
                  <a:prstClr val="black"/>
                </a:solidFill>
                <a:ea typeface="Segoe UI Black" panose="020B0A02040204020203" pitchFamily="34" charset="0"/>
                <a:cs typeface="Times New Roman" pitchFamily="18" charset="0"/>
              </a:rPr>
              <a:t>ЗДТГ-т </a:t>
            </a:r>
            <a:r>
              <a:rPr lang="mn-MN" dirty="0" smtClean="0">
                <a:solidFill>
                  <a:prstClr val="black"/>
                </a:solidFill>
                <a:cs typeface="Times New Roman" pitchFamily="18" charset="0"/>
              </a:rPr>
              <a:t> доорх баримт бичгийг албан бичгээр хүргүүлнэ. </a:t>
            </a:r>
            <a:endParaRPr lang="en-US" dirty="0" smtClean="0">
              <a:solidFill>
                <a:prstClr val="black"/>
              </a:solidFill>
              <a:cs typeface="Times New Roman" pitchFamily="18" charset="0"/>
            </a:endParaRPr>
          </a:p>
          <a:p>
            <a:pPr marL="342900" indent="-342900" algn="just">
              <a:spcBef>
                <a:spcPts val="600"/>
              </a:spcBef>
              <a:buFont typeface="Wingdings" panose="05000000000000000000" pitchFamily="2" charset="2"/>
              <a:buChar char="Ø"/>
            </a:pPr>
            <a:r>
              <a:rPr lang="mn-MN" b="1" dirty="0" smtClean="0">
                <a:solidFill>
                  <a:srgbClr val="0070C0"/>
                </a:solidFill>
                <a:cs typeface="Times New Roman" pitchFamily="18" charset="0"/>
              </a:rPr>
              <a:t>ИНХ-ын тогтоол, хавсралт </a:t>
            </a:r>
            <a:endParaRPr lang="en-US" b="1" dirty="0" smtClean="0">
              <a:solidFill>
                <a:srgbClr val="0070C0"/>
              </a:solidFill>
              <a:cs typeface="Times New Roman" pitchFamily="18" charset="0"/>
            </a:endParaRPr>
          </a:p>
          <a:p>
            <a:pPr marL="342900" indent="-342900" algn="just">
              <a:spcBef>
                <a:spcPts val="600"/>
              </a:spcBef>
              <a:buFont typeface="Wingdings" panose="05000000000000000000" pitchFamily="2" charset="2"/>
              <a:buChar char="Ø"/>
            </a:pPr>
            <a:r>
              <a:rPr lang="mn-MN" b="1" dirty="0" smtClean="0">
                <a:solidFill>
                  <a:srgbClr val="7030A0"/>
                </a:solidFill>
                <a:cs typeface="Times New Roman" pitchFamily="18" charset="0"/>
              </a:rPr>
              <a:t>Багийн даргын бэлтгэсэн төслүүдийн танилцуулга      </a:t>
            </a:r>
            <a:endParaRPr lang="en-US" b="1" dirty="0">
              <a:solidFill>
                <a:srgbClr val="7030A0"/>
              </a:solidFill>
              <a:cs typeface="Times New Roman" pitchFamily="18" charset="0"/>
            </a:endParaRPr>
          </a:p>
        </p:txBody>
      </p:sp>
      <p:graphicFrame>
        <p:nvGraphicFramePr>
          <p:cNvPr id="9" name="Table 8"/>
          <p:cNvGraphicFramePr>
            <a:graphicFrameLocks noGrp="1"/>
          </p:cNvGraphicFramePr>
          <p:nvPr/>
        </p:nvGraphicFramePr>
        <p:xfrm>
          <a:off x="2643174" y="2663206"/>
          <a:ext cx="6246822" cy="1950720"/>
        </p:xfrm>
        <a:graphic>
          <a:graphicData uri="http://schemas.openxmlformats.org/drawingml/2006/table">
            <a:tbl>
              <a:tblPr/>
              <a:tblGrid>
                <a:gridCol w="6246822"/>
              </a:tblGrid>
              <a:tr h="0">
                <a:tc>
                  <a:txBody>
                    <a:bodyPr/>
                    <a:lstStyle/>
                    <a:p>
                      <a:pPr marL="0" marR="0" algn="just">
                        <a:lnSpc>
                          <a:spcPct val="100000"/>
                        </a:lnSpc>
                        <a:spcBef>
                          <a:spcPts val="0"/>
                        </a:spcBef>
                        <a:spcAft>
                          <a:spcPts val="0"/>
                        </a:spcAft>
                      </a:pPr>
                      <a:r>
                        <a:rPr lang="mn-MN" sz="1600" b="1" dirty="0">
                          <a:solidFill>
                            <a:schemeClr val="tx1"/>
                          </a:solidFill>
                          <a:latin typeface="+mn-lt"/>
                          <a:ea typeface="Times New Roman"/>
                          <a:cs typeface="Times New Roman"/>
                        </a:rPr>
                        <a:t>Төсөл санаачлагчийн оролцоог идэвхжүүлэх</a:t>
                      </a:r>
                      <a:endParaRPr lang="en-US" sz="1400" dirty="0">
                        <a:solidFill>
                          <a:schemeClr val="tx1"/>
                        </a:solidFill>
                        <a:latin typeface="+mn-lt"/>
                        <a:ea typeface="Times New Roman"/>
                        <a:cs typeface="Times New Roman"/>
                      </a:endParaRPr>
                    </a:p>
                    <a:p>
                      <a:pPr marL="342900" marR="0" lvl="0" indent="-342900" algn="just">
                        <a:lnSpc>
                          <a:spcPct val="100000"/>
                        </a:lnSpc>
                        <a:spcBef>
                          <a:spcPts val="0"/>
                        </a:spcBef>
                        <a:spcAft>
                          <a:spcPts val="0"/>
                        </a:spcAft>
                        <a:buFont typeface="Symbol"/>
                        <a:buChar char=""/>
                      </a:pPr>
                      <a:r>
                        <a:rPr lang="mn-MN" sz="1600" dirty="0">
                          <a:solidFill>
                            <a:schemeClr val="tx1"/>
                          </a:solidFill>
                          <a:latin typeface="+mn-lt"/>
                          <a:ea typeface="Times New Roman"/>
                          <a:cs typeface="Times New Roman"/>
                        </a:rPr>
                        <a:t>Багийн ИНХ-аар дэмжигдэж, тогтоолоор баталгаажсан жагсаалтад байгаа </a:t>
                      </a:r>
                      <a:r>
                        <a:rPr lang="mn-MN" sz="1600" dirty="0">
                          <a:solidFill>
                            <a:srgbClr val="FF0000"/>
                          </a:solidFill>
                          <a:latin typeface="+mn-lt"/>
                          <a:ea typeface="Times New Roman"/>
                          <a:cs typeface="Times New Roman"/>
                        </a:rPr>
                        <a:t>төслийн танилцуулгыг түүнийг санаачлагчийн оролцоотойгоор бэлтгэх</a:t>
                      </a:r>
                      <a:endParaRPr lang="en-US" sz="1400" dirty="0">
                        <a:solidFill>
                          <a:srgbClr val="FF0000"/>
                        </a:solidFill>
                        <a:latin typeface="+mn-lt"/>
                        <a:ea typeface="Times New Roman"/>
                        <a:cs typeface="Times New Roman"/>
                      </a:endParaRPr>
                    </a:p>
                    <a:p>
                      <a:pPr marL="342900" marR="0" lvl="0" indent="-342900" algn="just">
                        <a:lnSpc>
                          <a:spcPct val="100000"/>
                        </a:lnSpc>
                        <a:spcBef>
                          <a:spcPts val="0"/>
                        </a:spcBef>
                        <a:spcAft>
                          <a:spcPts val="0"/>
                        </a:spcAft>
                        <a:buFont typeface="Symbol"/>
                        <a:buChar char=""/>
                      </a:pPr>
                      <a:r>
                        <a:rPr lang="mn-MN" sz="1600" dirty="0">
                          <a:solidFill>
                            <a:schemeClr val="tx1"/>
                          </a:solidFill>
                          <a:latin typeface="+mn-lt"/>
                          <a:ea typeface="Times New Roman"/>
                          <a:cs typeface="Times New Roman"/>
                        </a:rPr>
                        <a:t>Төслийн боловсруулалтыг сумын түвшинд өрсөлдөхүйц хэмжээнд хүргэхэд багийн Засаг даргатай </a:t>
                      </a:r>
                      <a:r>
                        <a:rPr lang="mn-MN" sz="1600" dirty="0">
                          <a:solidFill>
                            <a:srgbClr val="FF0000"/>
                          </a:solidFill>
                          <a:latin typeface="+mn-lt"/>
                          <a:ea typeface="Times New Roman"/>
                          <a:cs typeface="Times New Roman"/>
                        </a:rPr>
                        <a:t>хамтран ажиллах </a:t>
                      </a:r>
                      <a:r>
                        <a:rPr lang="mn-MN" sz="1600" dirty="0">
                          <a:solidFill>
                            <a:schemeClr val="tx1"/>
                          </a:solidFill>
                          <a:latin typeface="+mn-lt"/>
                          <a:ea typeface="Times New Roman"/>
                          <a:cs typeface="Times New Roman"/>
                        </a:rPr>
                        <a:t>боломж олгох</a:t>
                      </a:r>
                      <a:endParaRPr lang="en-US" sz="1400" dirty="0">
                        <a:solidFill>
                          <a:schemeClr val="tx1"/>
                        </a:solidFill>
                        <a:latin typeface="+mn-lt"/>
                        <a:ea typeface="Times New Roman"/>
                        <a:cs typeface="Times New Roman"/>
                      </a:endParaRPr>
                    </a:p>
                    <a:p>
                      <a:pPr marL="342900" marR="0" lvl="0" indent="-342900" algn="just">
                        <a:lnSpc>
                          <a:spcPct val="100000"/>
                        </a:lnSpc>
                        <a:spcBef>
                          <a:spcPts val="0"/>
                        </a:spcBef>
                        <a:spcAft>
                          <a:spcPts val="0"/>
                        </a:spcAft>
                        <a:buFont typeface="Symbol"/>
                        <a:buChar char=""/>
                      </a:pPr>
                      <a:r>
                        <a:rPr lang="mn-MN" sz="1600" dirty="0">
                          <a:solidFill>
                            <a:schemeClr val="tx1"/>
                          </a:solidFill>
                          <a:latin typeface="+mn-lt"/>
                          <a:ea typeface="Times New Roman"/>
                          <a:cs typeface="Times New Roman"/>
                        </a:rPr>
                        <a:t>Сайн төсөл санаачилсан, хэрэгжүүлсэн иргэн, иргэний бүлгийг </a:t>
                      </a:r>
                      <a:r>
                        <a:rPr lang="mn-MN" sz="1600" dirty="0">
                          <a:solidFill>
                            <a:srgbClr val="FF0000"/>
                          </a:solidFill>
                          <a:latin typeface="+mn-lt"/>
                          <a:ea typeface="Times New Roman"/>
                          <a:cs typeface="Times New Roman"/>
                        </a:rPr>
                        <a:t>урамшуулах, өргөмжлөл олгох, хүндэт самбарт алдаршуулах</a:t>
                      </a:r>
                      <a:endParaRPr lang="en-US" sz="1400" dirty="0">
                        <a:solidFill>
                          <a:srgbClr val="FF0000"/>
                        </a:solidFill>
                        <a:latin typeface="+mn-lt"/>
                        <a:ea typeface="Times New Roman"/>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pic>
        <p:nvPicPr>
          <p:cNvPr id="11" name="Picture 10"/>
          <p:cNvPicPr>
            <a:picLocks noChangeAspect="1"/>
          </p:cNvPicPr>
          <p:nvPr/>
        </p:nvPicPr>
        <p:blipFill rotWithShape="1">
          <a:blip r:embed="rId2"/>
          <a:srcRect l="19794" t="42887" r="59253" b="29347"/>
          <a:stretch/>
        </p:blipFill>
        <p:spPr>
          <a:xfrm>
            <a:off x="357158" y="2857502"/>
            <a:ext cx="2075464" cy="1547025"/>
          </a:xfrm>
          <a:prstGeom prst="rect">
            <a:avLst/>
          </a:prstGeom>
          <a:ln>
            <a:noFill/>
          </a:ln>
          <a:effectLst>
            <a:softEdge rad="112500"/>
          </a:effectLst>
        </p:spPr>
      </p:pic>
      <p:pic>
        <p:nvPicPr>
          <p:cNvPr id="70657" name="Picture 1"/>
          <p:cNvPicPr>
            <a:picLocks noChangeAspect="1" noChangeArrowheads="1"/>
          </p:cNvPicPr>
          <p:nvPr/>
        </p:nvPicPr>
        <p:blipFill>
          <a:blip r:embed="rId3"/>
          <a:srcRect/>
          <a:stretch>
            <a:fillRect/>
          </a:stretch>
        </p:blipFill>
        <p:spPr bwMode="auto">
          <a:xfrm>
            <a:off x="571472" y="1142990"/>
            <a:ext cx="2011363" cy="1227138"/>
          </a:xfrm>
          <a:prstGeom prst="rect">
            <a:avLst/>
          </a:prstGeom>
          <a:noFill/>
          <a:ln w="9525">
            <a:noFill/>
            <a:miter lim="800000"/>
            <a:headEnd/>
            <a:tailEnd/>
          </a:ln>
          <a:effectLst/>
        </p:spPr>
      </p:pic>
      <p:sp>
        <p:nvSpPr>
          <p:cNvPr id="12" name="Slide Number Placeholder 11"/>
          <p:cNvSpPr>
            <a:spLocks noGrp="1"/>
          </p:cNvSpPr>
          <p:nvPr>
            <p:ph type="sldNum" sz="quarter" idx="12"/>
          </p:nvPr>
        </p:nvSpPr>
        <p:spPr>
          <a:xfrm>
            <a:off x="6553200" y="4659982"/>
            <a:ext cx="2133600" cy="273844"/>
          </a:xfrm>
        </p:spPr>
        <p:txBody>
          <a:bodyPr/>
          <a:lstStyle/>
          <a:p>
            <a:fld id="{780641F6-076D-47B9-9A76-B8C8D327F380}" type="slidenum">
              <a:rPr lang="en-US" smtClean="0"/>
              <a:pPr/>
              <a:t>57</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en-US" sz="2000" b="1" dirty="0" smtClean="0">
                <a:solidFill>
                  <a:schemeClr val="tx2"/>
                </a:solidFill>
              </a:rPr>
              <a:t>3</a:t>
            </a:r>
            <a:r>
              <a:rPr lang="mn-MN" sz="2000" b="1" dirty="0" smtClean="0">
                <a:solidFill>
                  <a:schemeClr val="tx2"/>
                </a:solidFill>
              </a:rPr>
              <a:t>. ИНХ</a:t>
            </a:r>
            <a:r>
              <a:rPr lang="en-US" sz="2000" b="1" dirty="0" smtClean="0">
                <a:solidFill>
                  <a:schemeClr val="tx2"/>
                </a:solidFill>
              </a:rPr>
              <a:t>-</a:t>
            </a:r>
            <a:r>
              <a:rPr lang="mn-MN" sz="2000" b="1" dirty="0" smtClean="0">
                <a:solidFill>
                  <a:schemeClr val="tx2"/>
                </a:solidFill>
              </a:rPr>
              <a:t>ын шийдвэрийг сумын ЗДТГ</a:t>
            </a:r>
            <a:r>
              <a:rPr lang="en-US" sz="2000" b="1" dirty="0" smtClean="0">
                <a:solidFill>
                  <a:schemeClr val="tx2"/>
                </a:solidFill>
              </a:rPr>
              <a:t>–</a:t>
            </a:r>
            <a:r>
              <a:rPr lang="mn-MN" sz="2000" b="1" dirty="0" smtClean="0">
                <a:solidFill>
                  <a:schemeClr val="tx2"/>
                </a:solidFill>
              </a:rPr>
              <a:t>т хүргүүлэх</a:t>
            </a:r>
            <a:endParaRPr lang="en-US" sz="2000" b="1" dirty="0">
              <a:solidFill>
                <a:srgbClr val="FF0000"/>
              </a:solidFill>
            </a:endParaRPr>
          </a:p>
        </p:txBody>
      </p:sp>
      <p:sp>
        <p:nvSpPr>
          <p:cNvPr id="71682" name="Rectangle 2"/>
          <p:cNvSpPr>
            <a:spLocks noChangeArrowheads="1"/>
          </p:cNvSpPr>
          <p:nvPr/>
        </p:nvSpPr>
        <p:spPr bwMode="auto">
          <a:xfrm>
            <a:off x="500034" y="1071552"/>
            <a:ext cx="178595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mn-MN" altLang="zh-CN" sz="1600" b="1" i="0" u="none" strike="noStrike" cap="none" normalizeH="0" baseline="0" dirty="0" smtClean="0">
                <a:ln>
                  <a:noFill/>
                </a:ln>
                <a:solidFill>
                  <a:srgbClr val="0070C0"/>
                </a:solidFill>
                <a:effectLst/>
                <a:ea typeface="Times New Roman" pitchFamily="18" charset="0"/>
                <a:cs typeface="Times New Roman" pitchFamily="18" charset="0"/>
              </a:rPr>
              <a:t>Төслийн танилцуулгын загвар</a:t>
            </a:r>
            <a:endParaRPr kumimoji="0" lang="mn-MN" altLang="zh-CN" sz="2400" b="0" i="0" u="none" strike="noStrike" cap="none" normalizeH="0" baseline="0" dirty="0" smtClean="0">
              <a:ln>
                <a:noFill/>
              </a:ln>
              <a:solidFill>
                <a:schemeClr val="tx1"/>
              </a:solidFill>
              <a:effectLst/>
              <a:cs typeface="Arial" pitchFamily="34" charset="0"/>
            </a:endParaRPr>
          </a:p>
        </p:txBody>
      </p:sp>
      <p:pic>
        <p:nvPicPr>
          <p:cNvPr id="71683" name="Picture 3"/>
          <p:cNvPicPr>
            <a:picLocks noChangeAspect="1" noChangeArrowheads="1"/>
          </p:cNvPicPr>
          <p:nvPr/>
        </p:nvPicPr>
        <p:blipFill>
          <a:blip r:embed="rId2"/>
          <a:srcRect/>
          <a:stretch>
            <a:fillRect/>
          </a:stretch>
        </p:blipFill>
        <p:spPr bwMode="auto">
          <a:xfrm>
            <a:off x="2428860" y="948787"/>
            <a:ext cx="6215106" cy="4051855"/>
          </a:xfrm>
          <a:prstGeom prst="rect">
            <a:avLst/>
          </a:prstGeom>
          <a:noFill/>
          <a:ln w="9525">
            <a:noFill/>
            <a:miter lim="800000"/>
            <a:headEnd/>
            <a:tailEnd/>
          </a:ln>
          <a:effectLst/>
        </p:spPr>
      </p:pic>
      <p:sp>
        <p:nvSpPr>
          <p:cNvPr id="17" name="Rectangle 16"/>
          <p:cNvSpPr/>
          <p:nvPr/>
        </p:nvSpPr>
        <p:spPr>
          <a:xfrm>
            <a:off x="285720" y="2500312"/>
            <a:ext cx="2214578" cy="738664"/>
          </a:xfrm>
          <a:prstGeom prst="rect">
            <a:avLst/>
          </a:prstGeom>
        </p:spPr>
        <p:txBody>
          <a:bodyPr wrap="square">
            <a:spAutoFit/>
          </a:bodyPr>
          <a:lstStyle/>
          <a:p>
            <a:pPr algn="ctr"/>
            <a:r>
              <a:rPr lang="mn-MN" sz="1400" i="1" dirty="0">
                <a:solidFill>
                  <a:srgbClr val="FF0000"/>
                </a:solidFill>
                <a:ea typeface="Calibri" panose="020F0502020204030204" pitchFamily="34" charset="0"/>
                <a:cs typeface="Times New Roman" pitchFamily="18" charset="0"/>
              </a:rPr>
              <a:t>*</a:t>
            </a:r>
            <a:r>
              <a:rPr lang="mn-MN" sz="1400" i="1" dirty="0">
                <a:ea typeface="Calibri" panose="020F0502020204030204" pitchFamily="34" charset="0"/>
                <a:cs typeface="Times New Roman" pitchFamily="18" charset="0"/>
              </a:rPr>
              <a:t> Багийн Засаг даргын заавал бөглөх хэсгийг цэнхэрээр тодруулав.</a:t>
            </a:r>
            <a:endParaRPr lang="en-US" sz="1400" i="1" dirty="0">
              <a:cs typeface="Times New Roman" pitchFamily="18" charset="0"/>
            </a:endParaRPr>
          </a:p>
        </p:txBody>
      </p:sp>
      <p:sp>
        <p:nvSpPr>
          <p:cNvPr id="11" name="Slide Number Placeholder 10"/>
          <p:cNvSpPr>
            <a:spLocks noGrp="1"/>
          </p:cNvSpPr>
          <p:nvPr>
            <p:ph type="sldNum" sz="quarter" idx="12"/>
          </p:nvPr>
        </p:nvSpPr>
        <p:spPr>
          <a:xfrm>
            <a:off x="6830888" y="4746178"/>
            <a:ext cx="2133600" cy="273844"/>
          </a:xfrm>
        </p:spPr>
        <p:txBody>
          <a:bodyPr/>
          <a:lstStyle/>
          <a:p>
            <a:fld id="{780641F6-076D-47B9-9A76-B8C8D327F380}" type="slidenum">
              <a:rPr lang="en-US" smtClean="0"/>
              <a:pPr/>
              <a:t>58</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4000" dirty="0" smtClean="0"/>
              <a:t>Дасгал ажил /30 минут/</a:t>
            </a:r>
            <a:endParaRPr lang="en-US" sz="4000" dirty="0"/>
          </a:p>
        </p:txBody>
      </p:sp>
      <p:sp>
        <p:nvSpPr>
          <p:cNvPr id="3" name="Content Placeholder 2"/>
          <p:cNvSpPr>
            <a:spLocks noGrp="1"/>
          </p:cNvSpPr>
          <p:nvPr>
            <p:ph idx="1"/>
          </p:nvPr>
        </p:nvSpPr>
        <p:spPr/>
        <p:txBody>
          <a:bodyPr>
            <a:normAutofit/>
          </a:bodyPr>
          <a:lstStyle/>
          <a:p>
            <a:r>
              <a:rPr lang="mn-MN" sz="2800" dirty="0" smtClean="0"/>
              <a:t>Багууд төслийн танилцуулгын загварыг 1-2 төслийн хувьд бөглөж, ярилцах </a:t>
            </a:r>
            <a:endParaRPr lang="en-US" sz="2800" dirty="0"/>
          </a:p>
        </p:txBody>
      </p:sp>
      <p:sp>
        <p:nvSpPr>
          <p:cNvPr id="4" name="Slide Number Placeholder 3"/>
          <p:cNvSpPr>
            <a:spLocks noGrp="1"/>
          </p:cNvSpPr>
          <p:nvPr>
            <p:ph type="sldNum" sz="quarter" idx="12"/>
          </p:nvPr>
        </p:nvSpPr>
        <p:spPr/>
        <p:txBody>
          <a:bodyPr/>
          <a:lstStyle/>
          <a:p>
            <a:fld id="{780641F6-076D-47B9-9A76-B8C8D327F380}" type="slidenum">
              <a:rPr lang="en-US" smtClean="0"/>
              <a:pPr/>
              <a:t>59</a:t>
            </a:fld>
            <a:endParaRPr lang="en-US"/>
          </a:p>
        </p:txBody>
      </p:sp>
    </p:spTree>
    <p:extLst>
      <p:ext uri="{BB962C8B-B14F-4D97-AF65-F5344CB8AC3E}">
        <p14:creationId xmlns:p14="http://schemas.microsoft.com/office/powerpoint/2010/main" val="1118147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67494"/>
            <a:ext cx="6402611" cy="472678"/>
          </a:xfrm>
        </p:spPr>
        <p:txBody>
          <a:bodyPr>
            <a:noAutofit/>
          </a:bodyPr>
          <a:lstStyle/>
          <a:p>
            <a:pPr algn="r"/>
            <a:r>
              <a:rPr lang="mn-MN" sz="2000" b="1" dirty="0" smtClean="0">
                <a:solidFill>
                  <a:schemeClr val="tx2"/>
                </a:solidFill>
              </a:rPr>
              <a:t>Багийн түвшинд ОНХС-ийн үйл ажиллагааг төлөвлөх</a:t>
            </a:r>
            <a:endParaRPr lang="en-US" sz="2000" b="1" dirty="0">
              <a:solidFill>
                <a:schemeClr val="tx2"/>
              </a:solidFill>
            </a:endParaRPr>
          </a:p>
        </p:txBody>
      </p:sp>
      <p:graphicFrame>
        <p:nvGraphicFramePr>
          <p:cNvPr id="11" name="Diagram 10"/>
          <p:cNvGraphicFramePr/>
          <p:nvPr>
            <p:extLst>
              <p:ext uri="{D42A27DB-BD31-4B8C-83A1-F6EECF244321}">
                <p14:modId xmlns:p14="http://schemas.microsoft.com/office/powerpoint/2010/main" val="902334307"/>
              </p:ext>
            </p:extLst>
          </p:nvPr>
        </p:nvGraphicFramePr>
        <p:xfrm>
          <a:off x="2928926" y="1076174"/>
          <a:ext cx="5857916" cy="38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angle 14"/>
          <p:cNvSpPr/>
          <p:nvPr/>
        </p:nvSpPr>
        <p:spPr>
          <a:xfrm>
            <a:off x="611560" y="1635646"/>
            <a:ext cx="2736304" cy="1938992"/>
          </a:xfrm>
          <a:prstGeom prst="rect">
            <a:avLst/>
          </a:prstGeom>
        </p:spPr>
        <p:txBody>
          <a:bodyPr wrap="square">
            <a:spAutoFit/>
          </a:bodyPr>
          <a:lstStyle/>
          <a:p>
            <a:r>
              <a:rPr lang="mn-MN" sz="2000" dirty="0" smtClean="0">
                <a:cs typeface="Times New Roman" pitchFamily="18" charset="0"/>
              </a:rPr>
              <a:t>Орон нутгийн хөгжлийн сан </a:t>
            </a:r>
            <a:r>
              <a:rPr lang="en-US" sz="2000" dirty="0" smtClean="0">
                <a:cs typeface="Times New Roman" pitchFamily="18" charset="0"/>
              </a:rPr>
              <a:t>(</a:t>
            </a:r>
            <a:r>
              <a:rPr lang="mn-MN" sz="2000" dirty="0" smtClean="0">
                <a:cs typeface="Times New Roman" pitchFamily="18" charset="0"/>
              </a:rPr>
              <a:t>ОНХС</a:t>
            </a:r>
            <a:r>
              <a:rPr lang="en-US" sz="2000" dirty="0" smtClean="0">
                <a:cs typeface="Times New Roman" pitchFamily="18" charset="0"/>
              </a:rPr>
              <a:t>)-</a:t>
            </a:r>
            <a:r>
              <a:rPr lang="mn-MN" sz="2000" dirty="0" smtClean="0">
                <a:cs typeface="Times New Roman" pitchFamily="18" charset="0"/>
              </a:rPr>
              <a:t>ийн </a:t>
            </a:r>
            <a:r>
              <a:rPr lang="mn-MN" sz="2000" b="1" dirty="0" smtClean="0">
                <a:cs typeface="Times New Roman" pitchFamily="18" charset="0"/>
              </a:rPr>
              <a:t>ТӨЛӨВЛӨЛТ</a:t>
            </a:r>
            <a:r>
              <a:rPr lang="mn-MN" sz="2000" dirty="0" smtClean="0">
                <a:cs typeface="Times New Roman" pitchFamily="18" charset="0"/>
              </a:rPr>
              <a:t> нь </a:t>
            </a:r>
            <a:r>
              <a:rPr lang="mn-MN" sz="2000" b="1" dirty="0" smtClean="0">
                <a:solidFill>
                  <a:srgbClr val="C00000"/>
                </a:solidFill>
                <a:cs typeface="Times New Roman" pitchFamily="18" charset="0"/>
              </a:rPr>
              <a:t>ИРГЭДИЙН ОРОЛЦООГ</a:t>
            </a:r>
            <a:r>
              <a:rPr lang="mn-MN" sz="2000" dirty="0" smtClean="0">
                <a:cs typeface="Times New Roman" pitchFamily="18" charset="0"/>
              </a:rPr>
              <a:t> хангах хамгийн чухал үе шат юм.</a:t>
            </a:r>
          </a:p>
        </p:txBody>
      </p:sp>
      <p:sp>
        <p:nvSpPr>
          <p:cNvPr id="12" name="Slide Number Placeholder 11"/>
          <p:cNvSpPr>
            <a:spLocks noGrp="1"/>
          </p:cNvSpPr>
          <p:nvPr>
            <p:ph type="sldNum" sz="quarter" idx="12"/>
          </p:nvPr>
        </p:nvSpPr>
        <p:spPr>
          <a:xfrm>
            <a:off x="6553200" y="4659982"/>
            <a:ext cx="2133600" cy="273844"/>
          </a:xfrm>
        </p:spPr>
        <p:txBody>
          <a:bodyPr/>
          <a:lstStyle/>
          <a:p>
            <a:fld id="{780641F6-076D-47B9-9A76-B8C8D327F380}" type="slidenum">
              <a:rPr lang="en-US" smtClean="0"/>
              <a:pPr/>
              <a:t>6</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en-US" sz="2000" b="1" dirty="0" smtClean="0">
                <a:solidFill>
                  <a:schemeClr val="tx2"/>
                </a:solidFill>
              </a:rPr>
              <a:t>3</a:t>
            </a:r>
            <a:r>
              <a:rPr lang="mn-MN" sz="2000" b="1" dirty="0" smtClean="0">
                <a:solidFill>
                  <a:schemeClr val="tx2"/>
                </a:solidFill>
              </a:rPr>
              <a:t>. Багийн ИНХ</a:t>
            </a:r>
            <a:r>
              <a:rPr lang="en-US" sz="2000" b="1" dirty="0" smtClean="0">
                <a:solidFill>
                  <a:schemeClr val="tx2"/>
                </a:solidFill>
              </a:rPr>
              <a:t>-</a:t>
            </a:r>
            <a:r>
              <a:rPr lang="mn-MN" sz="2000" b="1" dirty="0" smtClean="0">
                <a:solidFill>
                  <a:schemeClr val="tx2"/>
                </a:solidFill>
              </a:rPr>
              <a:t>ын шийдвэрийг иргэдэд мэдээлэх</a:t>
            </a:r>
            <a:endParaRPr lang="en-US" sz="2000" b="1" dirty="0">
              <a:solidFill>
                <a:srgbClr val="FF0000"/>
              </a:solidFill>
            </a:endParaRPr>
          </a:p>
        </p:txBody>
      </p:sp>
      <p:sp>
        <p:nvSpPr>
          <p:cNvPr id="11" name="Rectangle 10"/>
          <p:cNvSpPr/>
          <p:nvPr/>
        </p:nvSpPr>
        <p:spPr>
          <a:xfrm>
            <a:off x="571472" y="1000114"/>
            <a:ext cx="8001056" cy="3631763"/>
          </a:xfrm>
          <a:prstGeom prst="rect">
            <a:avLst/>
          </a:prstGeom>
        </p:spPr>
        <p:txBody>
          <a:bodyPr wrap="square">
            <a:spAutoFit/>
          </a:bodyPr>
          <a:lstStyle/>
          <a:p>
            <a:pPr algn="just"/>
            <a:r>
              <a:rPr lang="mn-MN" b="1" dirty="0" smtClean="0">
                <a:cs typeface="Times New Roman" pitchFamily="18" charset="0"/>
              </a:rPr>
              <a:t>Багийн Засаг дарга</a:t>
            </a:r>
            <a:r>
              <a:rPr lang="en-US" b="1" dirty="0" smtClean="0">
                <a:cs typeface="Times New Roman" pitchFamily="18" charset="0"/>
              </a:rPr>
              <a:t>:</a:t>
            </a:r>
            <a:endParaRPr lang="mn-MN" b="1" dirty="0" smtClean="0">
              <a:cs typeface="Times New Roman" pitchFamily="18" charset="0"/>
            </a:endParaRPr>
          </a:p>
          <a:p>
            <a:pPr marL="342900" indent="-342900" algn="just">
              <a:buFont typeface="Wingdings" pitchFamily="2" charset="2"/>
              <a:buChar char="§"/>
            </a:pPr>
            <a:r>
              <a:rPr lang="mn-MN" dirty="0" smtClean="0">
                <a:cs typeface="Times New Roman" pitchFamily="18" charset="0"/>
              </a:rPr>
              <a:t>ИНХ-аар батлагдсан төслийн жагсаалтыг багийн нийт иргэдэд мэдээлэх </a:t>
            </a:r>
            <a:r>
              <a:rPr lang="en-US" dirty="0" smtClean="0">
                <a:cs typeface="Times New Roman" pitchFamily="18" charset="0"/>
              </a:rPr>
              <a:t>(</a:t>
            </a:r>
            <a:r>
              <a:rPr lang="mn-MN" dirty="0" smtClean="0">
                <a:cs typeface="Times New Roman" pitchFamily="18" charset="0"/>
              </a:rPr>
              <a:t>ойлгомжтой, хүртээмжтэй хэлбэрээр</a:t>
            </a:r>
            <a:r>
              <a:rPr lang="en-US" dirty="0" smtClean="0">
                <a:cs typeface="Times New Roman" pitchFamily="18" charset="0"/>
              </a:rPr>
              <a:t>)</a:t>
            </a:r>
            <a:r>
              <a:rPr lang="mn-MN" dirty="0" smtClean="0">
                <a:cs typeface="Times New Roman" pitchFamily="18" charset="0"/>
              </a:rPr>
              <a:t>. Тухайлбал,</a:t>
            </a:r>
            <a:endParaRPr lang="en-US" dirty="0" smtClean="0">
              <a:cs typeface="Times New Roman" pitchFamily="18" charset="0"/>
            </a:endParaRPr>
          </a:p>
          <a:p>
            <a:pPr marL="800100" lvl="1" indent="-342900" algn="just">
              <a:buFont typeface="Wingdings" pitchFamily="2" charset="2"/>
              <a:buChar char="§"/>
            </a:pPr>
            <a:r>
              <a:rPr lang="mn-MN" sz="1600" dirty="0" smtClean="0">
                <a:cs typeface="Times New Roman" pitchFamily="18" charset="0"/>
              </a:rPr>
              <a:t>нийт хэдэн санал гарсан, түүнээс хэд нь багийн ИНХ</a:t>
            </a:r>
            <a:r>
              <a:rPr lang="en-US" sz="1600" dirty="0" smtClean="0">
                <a:cs typeface="Times New Roman" pitchFamily="18" charset="0"/>
              </a:rPr>
              <a:t>-</a:t>
            </a:r>
            <a:r>
              <a:rPr lang="mn-MN" sz="1600" dirty="0" smtClean="0">
                <a:cs typeface="Times New Roman" pitchFamily="18" charset="0"/>
              </a:rPr>
              <a:t>аар батлагдсан, </a:t>
            </a:r>
          </a:p>
          <a:p>
            <a:pPr marL="800100" lvl="1" indent="-342900" algn="just">
              <a:buFont typeface="Wingdings" pitchFamily="2" charset="2"/>
              <a:buChar char="§"/>
            </a:pPr>
            <a:r>
              <a:rPr lang="mn-MN" sz="1600" dirty="0" smtClean="0">
                <a:cs typeface="Times New Roman" pitchFamily="18" charset="0"/>
              </a:rPr>
              <a:t>ямар төслүүдийг хэрэгжүүлэхээр тогтсон, түүний үндэслэл шалтгаан, ямар үр дүн гарах</a:t>
            </a:r>
          </a:p>
          <a:p>
            <a:pPr marL="800100" lvl="1" indent="-342900" algn="just">
              <a:buFont typeface="Wingdings" pitchFamily="2" charset="2"/>
              <a:buChar char="§"/>
            </a:pPr>
            <a:r>
              <a:rPr lang="mn-MN" sz="1600" dirty="0" smtClean="0">
                <a:cs typeface="Times New Roman" pitchFamily="18" charset="0"/>
              </a:rPr>
              <a:t>ОНХС</a:t>
            </a:r>
            <a:r>
              <a:rPr lang="en-US" sz="1600" dirty="0" smtClean="0">
                <a:cs typeface="Times New Roman" pitchFamily="18" charset="0"/>
              </a:rPr>
              <a:t>-</a:t>
            </a:r>
            <a:r>
              <a:rPr lang="mn-MN" sz="1600" dirty="0" smtClean="0">
                <a:cs typeface="Times New Roman" pitchFamily="18" charset="0"/>
              </a:rPr>
              <a:t>аар санхүүжүүлэх төслийн эцсийн шийдвэрийг сумын ИТХ</a:t>
            </a:r>
            <a:r>
              <a:rPr lang="en-US" sz="1600" dirty="0" smtClean="0">
                <a:cs typeface="Times New Roman" pitchFamily="18" charset="0"/>
              </a:rPr>
              <a:t>-</a:t>
            </a:r>
            <a:r>
              <a:rPr lang="mn-MN" sz="1600" dirty="0" smtClean="0">
                <a:cs typeface="Times New Roman" pitchFamily="18" charset="0"/>
              </a:rPr>
              <a:t>аар батлах тухай</a:t>
            </a:r>
          </a:p>
          <a:p>
            <a:pPr marL="342900" indent="-342900" algn="just">
              <a:buFont typeface="Wingdings" pitchFamily="2" charset="2"/>
              <a:buChar char="§"/>
            </a:pPr>
            <a:r>
              <a:rPr lang="mn-MN" dirty="0" smtClean="0">
                <a:cs typeface="Times New Roman" pitchFamily="18" charset="0"/>
              </a:rPr>
              <a:t>Сумын ИТХ</a:t>
            </a:r>
            <a:r>
              <a:rPr lang="en-US" dirty="0" smtClean="0">
                <a:cs typeface="Times New Roman" pitchFamily="18" charset="0"/>
              </a:rPr>
              <a:t>-</a:t>
            </a:r>
            <a:r>
              <a:rPr lang="mn-MN" dirty="0" smtClean="0">
                <a:cs typeface="Times New Roman" pitchFamily="18" charset="0"/>
              </a:rPr>
              <a:t>ын үеэр иргэдийг оролцоог хангаж, тэдэнд хяналт тавих боломжийг бүрдүүлэх талаас нь ажиллах хэрэгтэй.</a:t>
            </a:r>
          </a:p>
          <a:p>
            <a:pPr marL="800100" lvl="1" indent="-342900" algn="just">
              <a:buFont typeface="Arial" pitchFamily="34" charset="0"/>
              <a:buChar char="•"/>
            </a:pPr>
            <a:r>
              <a:rPr lang="mn-MN" sz="1600" dirty="0" smtClean="0">
                <a:cs typeface="Times New Roman" pitchFamily="18" charset="0"/>
              </a:rPr>
              <a:t>ОНХС</a:t>
            </a:r>
            <a:r>
              <a:rPr lang="en-US" sz="1600" dirty="0" smtClean="0">
                <a:cs typeface="Times New Roman" pitchFamily="18" charset="0"/>
              </a:rPr>
              <a:t>-</a:t>
            </a:r>
            <a:r>
              <a:rPr lang="en-US" sz="1600" dirty="0" err="1" smtClean="0">
                <a:cs typeface="Times New Roman" pitchFamily="18" charset="0"/>
              </a:rPr>
              <a:t>ийн</a:t>
            </a:r>
            <a:r>
              <a:rPr lang="en-US" sz="1600" dirty="0" smtClean="0">
                <a:cs typeface="Times New Roman" pitchFamily="18" charset="0"/>
              </a:rPr>
              <a:t> </a:t>
            </a:r>
            <a:r>
              <a:rPr lang="en-US" sz="1600" dirty="0" err="1" smtClean="0">
                <a:cs typeface="Times New Roman" pitchFamily="18" charset="0"/>
              </a:rPr>
              <a:t>төлөвлөлтийн</a:t>
            </a:r>
            <a:r>
              <a:rPr lang="en-US" sz="1600" dirty="0" smtClean="0">
                <a:cs typeface="Times New Roman" pitchFamily="18" charset="0"/>
              </a:rPr>
              <a:t> </a:t>
            </a:r>
            <a:r>
              <a:rPr lang="en-US" sz="1600" dirty="0" err="1" smtClean="0">
                <a:cs typeface="Times New Roman" pitchFamily="18" charset="0"/>
              </a:rPr>
              <a:t>үйл</a:t>
            </a:r>
            <a:r>
              <a:rPr lang="en-US" sz="1600" dirty="0" smtClean="0">
                <a:cs typeface="Times New Roman" pitchFamily="18" charset="0"/>
              </a:rPr>
              <a:t> </a:t>
            </a:r>
            <a:r>
              <a:rPr lang="en-US" sz="1600" dirty="0" err="1" smtClean="0">
                <a:cs typeface="Times New Roman" pitchFamily="18" charset="0"/>
              </a:rPr>
              <a:t>явцад</a:t>
            </a:r>
            <a:r>
              <a:rPr lang="en-US" sz="1600" dirty="0" smtClean="0">
                <a:cs typeface="Times New Roman" pitchFamily="18" charset="0"/>
              </a:rPr>
              <a:t> </a:t>
            </a:r>
            <a:r>
              <a:rPr lang="en-US" sz="1600" dirty="0" err="1" smtClean="0">
                <a:cs typeface="Times New Roman" pitchFamily="18" charset="0"/>
              </a:rPr>
              <a:t>иргэдийн</a:t>
            </a:r>
            <a:r>
              <a:rPr lang="en-US" sz="1600" dirty="0" smtClean="0">
                <a:cs typeface="Times New Roman" pitchFamily="18" charset="0"/>
              </a:rPr>
              <a:t> </a:t>
            </a:r>
            <a:r>
              <a:rPr lang="en-US" sz="1600" dirty="0" err="1" smtClean="0">
                <a:cs typeface="Times New Roman" pitchFamily="18" charset="0"/>
              </a:rPr>
              <a:t>оролцоог</a:t>
            </a:r>
            <a:r>
              <a:rPr lang="en-US" sz="1600" dirty="0" smtClean="0">
                <a:cs typeface="Times New Roman" pitchFamily="18" charset="0"/>
              </a:rPr>
              <a:t> </a:t>
            </a:r>
            <a:r>
              <a:rPr lang="en-US" sz="1600" dirty="0" err="1" smtClean="0">
                <a:cs typeface="Times New Roman" pitchFamily="18" charset="0"/>
              </a:rPr>
              <a:t>тасралтгүй</a:t>
            </a:r>
            <a:r>
              <a:rPr lang="en-US" sz="1600" dirty="0" smtClean="0">
                <a:cs typeface="Times New Roman" pitchFamily="18" charset="0"/>
              </a:rPr>
              <a:t> </a:t>
            </a:r>
            <a:r>
              <a:rPr lang="en-US" sz="1600" dirty="0" err="1" smtClean="0">
                <a:cs typeface="Times New Roman" pitchFamily="18" charset="0"/>
              </a:rPr>
              <a:t>хангах</a:t>
            </a:r>
            <a:r>
              <a:rPr lang="en-US" sz="1600" dirty="0" smtClean="0">
                <a:cs typeface="Times New Roman" pitchFamily="18" charset="0"/>
              </a:rPr>
              <a:t> </a:t>
            </a:r>
            <a:r>
              <a:rPr lang="en-US" sz="1600" dirty="0" err="1" smtClean="0">
                <a:cs typeface="Times New Roman" pitchFamily="18" charset="0"/>
              </a:rPr>
              <a:t>боломжийг</a:t>
            </a:r>
            <a:r>
              <a:rPr lang="en-US" sz="1600" dirty="0" smtClean="0">
                <a:cs typeface="Times New Roman" pitchFamily="18" charset="0"/>
              </a:rPr>
              <a:t> </a:t>
            </a:r>
            <a:r>
              <a:rPr lang="en-US" sz="1600" dirty="0" err="1" smtClean="0">
                <a:cs typeface="Times New Roman" pitchFamily="18" charset="0"/>
              </a:rPr>
              <a:t>бүрдүүлж</a:t>
            </a:r>
            <a:r>
              <a:rPr lang="en-US" sz="1600" dirty="0" smtClean="0">
                <a:cs typeface="Times New Roman" pitchFamily="18" charset="0"/>
              </a:rPr>
              <a:t> </a:t>
            </a:r>
            <a:r>
              <a:rPr lang="en-US" sz="1600" dirty="0" err="1" smtClean="0">
                <a:cs typeface="Times New Roman" pitchFamily="18" charset="0"/>
              </a:rPr>
              <a:t>өгөх</a:t>
            </a:r>
            <a:r>
              <a:rPr lang="mn-MN" sz="1600" dirty="0" smtClean="0">
                <a:cs typeface="Times New Roman" pitchFamily="18" charset="0"/>
              </a:rPr>
              <a:t> нь</a:t>
            </a:r>
          </a:p>
          <a:p>
            <a:pPr marL="1257300" lvl="2" indent="-342900" algn="just">
              <a:buFont typeface="Arial" pitchFamily="34" charset="0"/>
              <a:buChar char="•"/>
            </a:pPr>
            <a:r>
              <a:rPr lang="mn-MN" sz="1400" dirty="0" smtClean="0">
                <a:cs typeface="Times New Roman" pitchFamily="18" charset="0"/>
              </a:rPr>
              <a:t>иргэдийн итгэл нэмэгдэх </a:t>
            </a:r>
          </a:p>
          <a:p>
            <a:pPr marL="1257300" lvl="2" indent="-342900" algn="just">
              <a:buFont typeface="Arial" pitchFamily="34" charset="0"/>
              <a:buChar char="•"/>
            </a:pPr>
            <a:r>
              <a:rPr lang="mn-MN" sz="1400" dirty="0" smtClean="0">
                <a:cs typeface="Times New Roman" pitchFamily="18" charset="0"/>
              </a:rPr>
              <a:t>идэвх санаачлагатай байх урам өгөх</a:t>
            </a:r>
            <a:endParaRPr lang="en-US" dirty="0">
              <a:cs typeface="Times New Roman" pitchFamily="18" charset="0"/>
            </a:endParaRPr>
          </a:p>
        </p:txBody>
      </p:sp>
      <p:sp>
        <p:nvSpPr>
          <p:cNvPr id="8" name="Slide Number Placeholder 7"/>
          <p:cNvSpPr>
            <a:spLocks noGrp="1"/>
          </p:cNvSpPr>
          <p:nvPr>
            <p:ph type="sldNum" sz="quarter" idx="12"/>
          </p:nvPr>
        </p:nvSpPr>
        <p:spPr>
          <a:xfrm>
            <a:off x="6553200" y="4731990"/>
            <a:ext cx="2133600" cy="273844"/>
          </a:xfrm>
        </p:spPr>
        <p:txBody>
          <a:bodyPr/>
          <a:lstStyle/>
          <a:p>
            <a:fld id="{780641F6-076D-47B9-9A76-B8C8D327F380}" type="slidenum">
              <a:rPr lang="en-US" smtClean="0"/>
              <a:pPr/>
              <a:t>60</a:t>
            </a:fld>
            <a:endParaRPr lang="en-US"/>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57172"/>
            <a:ext cx="5867400" cy="472678"/>
          </a:xfrm>
        </p:spPr>
        <p:txBody>
          <a:bodyPr>
            <a:noAutofit/>
          </a:bodyPr>
          <a:lstStyle/>
          <a:p>
            <a:pPr algn="r"/>
            <a:r>
              <a:rPr lang="en-US" sz="2000" b="1" dirty="0" smtClean="0">
                <a:solidFill>
                  <a:schemeClr val="tx2"/>
                </a:solidFill>
              </a:rPr>
              <a:t>3</a:t>
            </a:r>
            <a:r>
              <a:rPr lang="mn-MN" sz="2000" b="1" dirty="0" smtClean="0">
                <a:solidFill>
                  <a:schemeClr val="tx2"/>
                </a:solidFill>
              </a:rPr>
              <a:t>. Багийн ИНХ</a:t>
            </a:r>
            <a:r>
              <a:rPr lang="en-US" sz="2000" b="1" dirty="0" smtClean="0">
                <a:solidFill>
                  <a:schemeClr val="tx2"/>
                </a:solidFill>
              </a:rPr>
              <a:t>-</a:t>
            </a:r>
            <a:r>
              <a:rPr lang="mn-MN" sz="2000" b="1" dirty="0" smtClean="0">
                <a:solidFill>
                  <a:schemeClr val="tx2"/>
                </a:solidFill>
              </a:rPr>
              <a:t>ын шийдвэрийг иргэдэд мэдээлэх</a:t>
            </a:r>
            <a:endParaRPr lang="en-US" sz="2000" b="1" dirty="0">
              <a:solidFill>
                <a:srgbClr val="FF0000"/>
              </a:solidFill>
            </a:endParaRPr>
          </a:p>
        </p:txBody>
      </p:sp>
      <p:pic>
        <p:nvPicPr>
          <p:cNvPr id="73730" name="Picture 2"/>
          <p:cNvPicPr>
            <a:picLocks noChangeAspect="1" noChangeArrowheads="1"/>
          </p:cNvPicPr>
          <p:nvPr/>
        </p:nvPicPr>
        <p:blipFill>
          <a:blip r:embed="rId2"/>
          <a:srcRect/>
          <a:stretch>
            <a:fillRect/>
          </a:stretch>
        </p:blipFill>
        <p:spPr bwMode="auto">
          <a:xfrm>
            <a:off x="1285852" y="1014429"/>
            <a:ext cx="6581775" cy="3914775"/>
          </a:xfrm>
          <a:prstGeom prst="rect">
            <a:avLst/>
          </a:prstGeom>
          <a:noFill/>
          <a:ln w="9525">
            <a:noFill/>
            <a:miter lim="800000"/>
            <a:headEnd/>
            <a:tailEnd/>
          </a:ln>
          <a:effectLst/>
        </p:spPr>
      </p:pic>
      <p:sp>
        <p:nvSpPr>
          <p:cNvPr id="8" name="Slide Number Placeholder 7"/>
          <p:cNvSpPr>
            <a:spLocks noGrp="1"/>
          </p:cNvSpPr>
          <p:nvPr>
            <p:ph type="sldNum" sz="quarter" idx="12"/>
          </p:nvPr>
        </p:nvSpPr>
        <p:spPr>
          <a:xfrm>
            <a:off x="6553200" y="4731990"/>
            <a:ext cx="2133600" cy="273844"/>
          </a:xfrm>
        </p:spPr>
        <p:txBody>
          <a:bodyPr/>
          <a:lstStyle/>
          <a:p>
            <a:fld id="{780641F6-076D-47B9-9A76-B8C8D327F380}" type="slidenum">
              <a:rPr lang="en-US" smtClean="0"/>
              <a:pPr/>
              <a:t>61</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38150"/>
            <a:ext cx="6248400" cy="472678"/>
          </a:xfrm>
        </p:spPr>
        <p:txBody>
          <a:bodyPr>
            <a:noAutofit/>
          </a:bodyPr>
          <a:lstStyle/>
          <a:p>
            <a:pPr algn="r"/>
            <a:r>
              <a:rPr lang="mn-MN" sz="2400" b="1" dirty="0">
                <a:solidFill>
                  <a:schemeClr val="tx2"/>
                </a:solidFill>
              </a:rPr>
              <a:t>Товч дүгнэлт</a:t>
            </a:r>
            <a:endParaRPr lang="en-US" sz="2400" b="1" dirty="0">
              <a:solidFill>
                <a:schemeClr val="tx2"/>
              </a:solidFill>
            </a:endParaRPr>
          </a:p>
        </p:txBody>
      </p:sp>
      <p:graphicFrame>
        <p:nvGraphicFramePr>
          <p:cNvPr id="12" name="Diagram 11"/>
          <p:cNvGraphicFramePr/>
          <p:nvPr>
            <p:extLst>
              <p:ext uri="{D42A27DB-BD31-4B8C-83A1-F6EECF244321}">
                <p14:modId xmlns:p14="http://schemas.microsoft.com/office/powerpoint/2010/main" val="1582537930"/>
              </p:ext>
            </p:extLst>
          </p:nvPr>
        </p:nvGraphicFramePr>
        <p:xfrm>
          <a:off x="1524000" y="857238"/>
          <a:ext cx="726284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p:cNvSpPr/>
          <p:nvPr/>
        </p:nvSpPr>
        <p:spPr>
          <a:xfrm>
            <a:off x="428628" y="1000114"/>
            <a:ext cx="4572000" cy="923330"/>
          </a:xfrm>
          <a:prstGeom prst="rect">
            <a:avLst/>
          </a:prstGeom>
        </p:spPr>
        <p:txBody>
          <a:bodyPr>
            <a:spAutoFit/>
          </a:bodyPr>
          <a:lstStyle/>
          <a:p>
            <a:pPr marL="342900" indent="-342900">
              <a:buFont typeface="Wingdings" pitchFamily="2" charset="2"/>
              <a:buChar char="v"/>
            </a:pPr>
            <a:r>
              <a:rPr lang="mn-MN" dirty="0" smtClean="0"/>
              <a:t>ОНХС-ийн төлөвлөлтөд иргэдийн оролцоог хангах</a:t>
            </a:r>
          </a:p>
          <a:p>
            <a:pPr marL="342900" indent="-342900">
              <a:buFont typeface="Wingdings" pitchFamily="2" charset="2"/>
              <a:buChar char="v"/>
            </a:pPr>
            <a:endParaRPr lang="en-US" dirty="0"/>
          </a:p>
        </p:txBody>
      </p:sp>
      <p:sp>
        <p:nvSpPr>
          <p:cNvPr id="9" name="Slide Number Placeholder 8"/>
          <p:cNvSpPr>
            <a:spLocks noGrp="1"/>
          </p:cNvSpPr>
          <p:nvPr>
            <p:ph type="sldNum" sz="quarter" idx="12"/>
          </p:nvPr>
        </p:nvSpPr>
        <p:spPr>
          <a:xfrm>
            <a:off x="6553200" y="4731990"/>
            <a:ext cx="2133600" cy="273844"/>
          </a:xfrm>
        </p:spPr>
        <p:txBody>
          <a:bodyPr/>
          <a:lstStyle/>
          <a:p>
            <a:fld id="{780641F6-076D-47B9-9A76-B8C8D327F380}" type="slidenum">
              <a:rPr lang="en-US" smtClean="0"/>
              <a:pPr/>
              <a:t>62</a:t>
            </a:fld>
            <a:endParaRPr lang="en-US" dirty="0"/>
          </a:p>
        </p:txBody>
      </p:sp>
    </p:spTree>
    <p:extLst>
      <p:ext uri="{BB962C8B-B14F-4D97-AF65-F5344CB8AC3E}">
        <p14:creationId xmlns:p14="http://schemas.microsoft.com/office/powerpoint/2010/main" val="2775265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66950"/>
            <a:ext cx="4038600" cy="1314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endParaRPr lang="en-US" sz="1050"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1652588"/>
            <a:ext cx="91059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571700" y="1809750"/>
            <a:ext cx="7786514" cy="15120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r>
              <a:rPr lang="mn-MN" dirty="0" smtClean="0">
                <a:solidFill>
                  <a:schemeClr val="bg1"/>
                </a:solidFill>
                <a:latin typeface="+mn-lt"/>
                <a:cs typeface="Times New Roman" pitchFamily="18" charset="0"/>
              </a:rPr>
              <a:t>Баярлалаа</a:t>
            </a:r>
            <a:endParaRPr lang="en-US" dirty="0">
              <a:solidFill>
                <a:schemeClr val="bg1"/>
              </a:solidFill>
              <a:latin typeface="+mn-lt"/>
              <a:cs typeface="Times New Roman" pitchFamily="18" charset="0"/>
            </a:endParaRPr>
          </a:p>
        </p:txBody>
      </p:sp>
      <p:sp>
        <p:nvSpPr>
          <p:cNvPr id="5" name="Slide Number Placeholder 4"/>
          <p:cNvSpPr>
            <a:spLocks noGrp="1"/>
          </p:cNvSpPr>
          <p:nvPr>
            <p:ph type="sldNum" sz="quarter" idx="12"/>
          </p:nvPr>
        </p:nvSpPr>
        <p:spPr/>
        <p:txBody>
          <a:bodyPr/>
          <a:lstStyle/>
          <a:p>
            <a:fld id="{780641F6-076D-47B9-9A76-B8C8D327F380}" type="slidenum">
              <a:rPr lang="en-US" smtClean="0"/>
              <a:pPr/>
              <a:t>63</a:t>
            </a:fld>
            <a:endParaRPr lang="en-US"/>
          </a:p>
        </p:txBody>
      </p:sp>
    </p:spTree>
    <p:extLst>
      <p:ext uri="{BB962C8B-B14F-4D97-AF65-F5344CB8AC3E}">
        <p14:creationId xmlns:p14="http://schemas.microsoft.com/office/powerpoint/2010/main" val="3440172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38150"/>
            <a:ext cx="5867400" cy="472678"/>
          </a:xfrm>
        </p:spPr>
        <p:txBody>
          <a:bodyPr>
            <a:noAutofit/>
          </a:bodyPr>
          <a:lstStyle/>
          <a:p>
            <a:pPr algn="r"/>
            <a:r>
              <a:rPr lang="mn-MN" sz="1800" b="1" dirty="0" smtClean="0">
                <a:solidFill>
                  <a:schemeClr val="tx2"/>
                </a:solidFill>
              </a:rPr>
              <a:t>Багийн түвшинд ОНХС-ийн үйл ажиллагааг төлөвлөх</a:t>
            </a:r>
            <a:endParaRPr lang="en-US" sz="1800" b="1" dirty="0">
              <a:solidFill>
                <a:schemeClr val="tx2"/>
              </a:solidFill>
            </a:endParaRPr>
          </a:p>
        </p:txBody>
      </p:sp>
      <p:graphicFrame>
        <p:nvGraphicFramePr>
          <p:cNvPr id="8" name="Diagram 7"/>
          <p:cNvGraphicFramePr/>
          <p:nvPr/>
        </p:nvGraphicFramePr>
        <p:xfrm>
          <a:off x="3643306" y="1000114"/>
          <a:ext cx="5643602" cy="38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571472" y="1071552"/>
            <a:ext cx="3571900" cy="3031599"/>
          </a:xfrm>
          <a:prstGeom prst="rect">
            <a:avLst/>
          </a:prstGeom>
        </p:spPr>
        <p:txBody>
          <a:bodyPr wrap="square">
            <a:spAutoFit/>
          </a:bodyPr>
          <a:lstStyle/>
          <a:p>
            <a:pPr marL="342900" indent="-342900" algn="just">
              <a:spcBef>
                <a:spcPts val="600"/>
              </a:spcBef>
            </a:pPr>
            <a:r>
              <a:rPr lang="mn-MN" sz="1600" b="1" dirty="0" smtClean="0">
                <a:cs typeface="Times New Roman" pitchFamily="18" charset="0"/>
              </a:rPr>
              <a:t>Багийн Засаг дарга</a:t>
            </a:r>
            <a:r>
              <a:rPr lang="en-US" sz="1600" b="1" dirty="0" smtClean="0">
                <a:cs typeface="Times New Roman" pitchFamily="18" charset="0"/>
              </a:rPr>
              <a:t>:</a:t>
            </a:r>
            <a:endParaRPr lang="mn-MN" sz="1600" b="1" dirty="0" smtClean="0">
              <a:cs typeface="Times New Roman" pitchFamily="18" charset="0"/>
            </a:endParaRPr>
          </a:p>
          <a:p>
            <a:pPr marL="342900" indent="-342900" algn="just">
              <a:spcBef>
                <a:spcPts val="600"/>
              </a:spcBef>
              <a:buFont typeface="+mj-lt"/>
              <a:buAutoNum type="arabicPeriod"/>
            </a:pPr>
            <a:r>
              <a:rPr lang="mn-MN" sz="1600" dirty="0" smtClean="0">
                <a:cs typeface="Times New Roman" pitchFamily="18" charset="0"/>
              </a:rPr>
              <a:t>Багийн түвшинд ОНХС</a:t>
            </a:r>
            <a:r>
              <a:rPr lang="en-US" sz="1600" dirty="0" smtClean="0">
                <a:cs typeface="Times New Roman" pitchFamily="18" charset="0"/>
              </a:rPr>
              <a:t>-</a:t>
            </a:r>
            <a:r>
              <a:rPr lang="mn-MN" sz="1600" dirty="0" smtClean="0">
                <a:cs typeface="Times New Roman" pitchFamily="18" charset="0"/>
              </a:rPr>
              <a:t>ийн үйл ажиллагааг төлөвлөхдөө холбогдох журмыг мөрдлөг болгох</a:t>
            </a:r>
          </a:p>
          <a:p>
            <a:pPr marL="342900" indent="-342900" algn="just">
              <a:spcBef>
                <a:spcPts val="600"/>
              </a:spcBef>
              <a:buFont typeface="+mj-lt"/>
              <a:buAutoNum type="arabicPeriod"/>
            </a:pPr>
            <a:r>
              <a:rPr lang="mn-MN" sz="1600" dirty="0" smtClean="0">
                <a:cs typeface="Times New Roman" pitchFamily="18" charset="0"/>
              </a:rPr>
              <a:t> ОНХС</a:t>
            </a:r>
            <a:r>
              <a:rPr lang="en-US" sz="1600" dirty="0" smtClean="0">
                <a:cs typeface="Times New Roman" pitchFamily="18" charset="0"/>
              </a:rPr>
              <a:t>-</a:t>
            </a:r>
            <a:r>
              <a:rPr lang="mn-MN" sz="1600" dirty="0" smtClean="0">
                <a:cs typeface="Times New Roman" pitchFamily="18" charset="0"/>
              </a:rPr>
              <a:t>ийн төлөвлөлтөд иргэдийг оролцуулахтай холбогдсон бүхийл үйл ажиллагааг нарийн төлөвлөх </a:t>
            </a:r>
          </a:p>
          <a:p>
            <a:pPr marL="342900" indent="-342900" algn="just">
              <a:spcBef>
                <a:spcPts val="600"/>
              </a:spcBef>
              <a:buFont typeface="+mj-lt"/>
              <a:buAutoNum type="arabicPeriod"/>
            </a:pPr>
            <a:r>
              <a:rPr lang="mn-MN" sz="1600" dirty="0" smtClean="0">
                <a:cs typeface="Times New Roman" pitchFamily="18" charset="0"/>
              </a:rPr>
              <a:t> ОНХС</a:t>
            </a:r>
            <a:r>
              <a:rPr lang="en-US" sz="1600" dirty="0" smtClean="0">
                <a:cs typeface="Times New Roman" pitchFamily="18" charset="0"/>
              </a:rPr>
              <a:t>-</a:t>
            </a:r>
            <a:r>
              <a:rPr lang="mn-MN" sz="1600" dirty="0" smtClean="0">
                <a:cs typeface="Times New Roman" pitchFamily="18" charset="0"/>
              </a:rPr>
              <a:t>ийн төлөвлөлтийн үе шат бүрт хийх ажил, хэрэгжүүлэх хугацаа, хариуцах эзэнг тодорхойлох</a:t>
            </a:r>
            <a:endParaRPr lang="en-US" sz="1600" dirty="0">
              <a:cs typeface="Times New Roman" pitchFamily="18" charset="0"/>
            </a:endParaRPr>
          </a:p>
        </p:txBody>
      </p:sp>
      <p:sp>
        <p:nvSpPr>
          <p:cNvPr id="13" name="Rectangle 12"/>
          <p:cNvSpPr/>
          <p:nvPr/>
        </p:nvSpPr>
        <p:spPr>
          <a:xfrm>
            <a:off x="6286512" y="2428874"/>
            <a:ext cx="51168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Slide Number Placeholder 10"/>
          <p:cNvSpPr>
            <a:spLocks noGrp="1"/>
          </p:cNvSpPr>
          <p:nvPr>
            <p:ph type="sldNum" sz="quarter" idx="12"/>
          </p:nvPr>
        </p:nvSpPr>
        <p:spPr>
          <a:xfrm>
            <a:off x="6553200" y="4659982"/>
            <a:ext cx="2133600" cy="273844"/>
          </a:xfrm>
        </p:spPr>
        <p:txBody>
          <a:bodyPr/>
          <a:lstStyle/>
          <a:p>
            <a:fld id="{780641F6-076D-47B9-9A76-B8C8D327F380}" type="slidenum">
              <a:rPr lang="en-US" smtClean="0"/>
              <a:pPr/>
              <a:t>7</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38150"/>
            <a:ext cx="5867400" cy="472678"/>
          </a:xfrm>
        </p:spPr>
        <p:txBody>
          <a:bodyPr>
            <a:noAutofit/>
          </a:bodyPr>
          <a:lstStyle/>
          <a:p>
            <a:pPr algn="r"/>
            <a:r>
              <a:rPr lang="mn-MN" sz="1800" b="1" dirty="0" smtClean="0">
                <a:solidFill>
                  <a:schemeClr val="tx2"/>
                </a:solidFill>
              </a:rPr>
              <a:t>Багийн түвшинд ОНХС-ийн үйл ажиллагааг төлөвлөх</a:t>
            </a:r>
            <a:endParaRPr lang="en-US" sz="1800" b="1" dirty="0">
              <a:solidFill>
                <a:schemeClr val="tx2"/>
              </a:solidFill>
            </a:endParaRPr>
          </a:p>
        </p:txBody>
      </p:sp>
      <p:graphicFrame>
        <p:nvGraphicFramePr>
          <p:cNvPr id="11" name="Table 10"/>
          <p:cNvGraphicFramePr>
            <a:graphicFrameLocks noGrp="1"/>
          </p:cNvGraphicFramePr>
          <p:nvPr/>
        </p:nvGraphicFramePr>
        <p:xfrm>
          <a:off x="642910" y="1214428"/>
          <a:ext cx="5135256" cy="3291840"/>
        </p:xfrm>
        <a:graphic>
          <a:graphicData uri="http://schemas.openxmlformats.org/drawingml/2006/table">
            <a:tbl>
              <a:tblPr/>
              <a:tblGrid>
                <a:gridCol w="5135256"/>
              </a:tblGrid>
              <a:tr h="0">
                <a:tc>
                  <a:txBody>
                    <a:bodyPr/>
                    <a:lstStyle/>
                    <a:p>
                      <a:pPr marL="0" marR="0" algn="just">
                        <a:lnSpc>
                          <a:spcPct val="150000"/>
                        </a:lnSpc>
                        <a:spcBef>
                          <a:spcPts val="0"/>
                        </a:spcBef>
                        <a:spcAft>
                          <a:spcPts val="0"/>
                        </a:spcAft>
                      </a:pPr>
                      <a:r>
                        <a:rPr lang="mn-MN" sz="1800" b="0" dirty="0">
                          <a:solidFill>
                            <a:schemeClr val="tx1"/>
                          </a:solidFill>
                          <a:latin typeface="Times New Roman" pitchFamily="18" charset="0"/>
                          <a:ea typeface="Times New Roman"/>
                          <a:cs typeface="Times New Roman" pitchFamily="18" charset="0"/>
                        </a:rPr>
                        <a:t>ОНХС</a:t>
                      </a:r>
                      <a:r>
                        <a:rPr lang="en-US" sz="1800" b="0" dirty="0">
                          <a:solidFill>
                            <a:schemeClr val="tx1"/>
                          </a:solidFill>
                          <a:latin typeface="Times New Roman" pitchFamily="18" charset="0"/>
                          <a:ea typeface="Times New Roman"/>
                          <a:cs typeface="Times New Roman" pitchFamily="18" charset="0"/>
                        </a:rPr>
                        <a:t>-</a:t>
                      </a:r>
                      <a:r>
                        <a:rPr lang="mn-MN" sz="1800" b="0" dirty="0">
                          <a:solidFill>
                            <a:schemeClr val="tx1"/>
                          </a:solidFill>
                          <a:latin typeface="Times New Roman" pitchFamily="18" charset="0"/>
                          <a:ea typeface="Times New Roman"/>
                          <a:cs typeface="Times New Roman" pitchFamily="18" charset="0"/>
                        </a:rPr>
                        <a:t>ийн үйл ажиллагааг төлөвлөх ажлын хүрээнд Багийн Засаг дарга дараах субъектуудтэй хамтарч ажиллаж болно. Үүнд</a:t>
                      </a:r>
                      <a:r>
                        <a:rPr lang="en-US" sz="1800" b="0" dirty="0">
                          <a:solidFill>
                            <a:schemeClr val="tx1"/>
                          </a:solidFill>
                          <a:latin typeface="Times New Roman" pitchFamily="18" charset="0"/>
                          <a:ea typeface="Times New Roman"/>
                          <a:cs typeface="Times New Roman" pitchFamily="18" charset="0"/>
                        </a:rPr>
                        <a:t>:</a:t>
                      </a:r>
                      <a:endParaRPr lang="en-US" sz="1600" b="0" dirty="0">
                        <a:solidFill>
                          <a:schemeClr val="tx1"/>
                        </a:solidFill>
                        <a:latin typeface="Times New Roman" pitchFamily="18" charset="0"/>
                        <a:ea typeface="Times New Roman"/>
                        <a:cs typeface="Times New Roman" pitchFamily="18" charset="0"/>
                      </a:endParaRPr>
                    </a:p>
                    <a:p>
                      <a:pPr marL="342900" marR="0" lvl="0" indent="-342900" algn="just">
                        <a:lnSpc>
                          <a:spcPct val="150000"/>
                        </a:lnSpc>
                        <a:spcBef>
                          <a:spcPts val="0"/>
                        </a:spcBef>
                        <a:spcAft>
                          <a:spcPts val="0"/>
                        </a:spcAft>
                        <a:buFont typeface="Arial"/>
                        <a:buChar char="•"/>
                        <a:tabLst>
                          <a:tab pos="228600" algn="l"/>
                        </a:tabLst>
                      </a:pPr>
                      <a:r>
                        <a:rPr lang="mn-MN" sz="1800" b="0" dirty="0">
                          <a:solidFill>
                            <a:schemeClr val="tx1"/>
                          </a:solidFill>
                          <a:latin typeface="Times New Roman" pitchFamily="18" charset="0"/>
                          <a:ea typeface="Times New Roman"/>
                          <a:cs typeface="Times New Roman" pitchFamily="18" charset="0"/>
                        </a:rPr>
                        <a:t>ИТХ-д сонгогдсон төлөөлөгчид</a:t>
                      </a:r>
                      <a:endParaRPr lang="en-US" sz="1600" b="0" dirty="0">
                        <a:solidFill>
                          <a:schemeClr val="tx1"/>
                        </a:solidFill>
                        <a:latin typeface="Times New Roman" pitchFamily="18" charset="0"/>
                        <a:ea typeface="Times New Roman"/>
                        <a:cs typeface="Times New Roman" pitchFamily="18" charset="0"/>
                      </a:endParaRPr>
                    </a:p>
                    <a:p>
                      <a:pPr marL="342900" marR="0" lvl="0" indent="-342900" algn="just">
                        <a:lnSpc>
                          <a:spcPct val="150000"/>
                        </a:lnSpc>
                        <a:spcBef>
                          <a:spcPts val="0"/>
                        </a:spcBef>
                        <a:spcAft>
                          <a:spcPts val="0"/>
                        </a:spcAft>
                        <a:buFont typeface="Arial"/>
                        <a:buChar char="•"/>
                        <a:tabLst>
                          <a:tab pos="228600" algn="l"/>
                        </a:tabLst>
                      </a:pPr>
                      <a:r>
                        <a:rPr lang="mn-MN" sz="1800" b="0" dirty="0">
                          <a:solidFill>
                            <a:schemeClr val="tx1"/>
                          </a:solidFill>
                          <a:latin typeface="Times New Roman" pitchFamily="18" charset="0"/>
                          <a:ea typeface="Times New Roman"/>
                          <a:cs typeface="Times New Roman" pitchFamily="18" charset="0"/>
                        </a:rPr>
                        <a:t>Багийн ИНХ-ын тэргүүлэгчид</a:t>
                      </a:r>
                      <a:endParaRPr lang="en-US" sz="1600" b="0" dirty="0">
                        <a:solidFill>
                          <a:schemeClr val="tx1"/>
                        </a:solidFill>
                        <a:latin typeface="Times New Roman" pitchFamily="18" charset="0"/>
                        <a:ea typeface="Times New Roman"/>
                        <a:cs typeface="Times New Roman" pitchFamily="18" charset="0"/>
                      </a:endParaRPr>
                    </a:p>
                    <a:p>
                      <a:pPr marL="342900" marR="0" lvl="0" indent="-342900" algn="just">
                        <a:lnSpc>
                          <a:spcPct val="150000"/>
                        </a:lnSpc>
                        <a:spcBef>
                          <a:spcPts val="0"/>
                        </a:spcBef>
                        <a:spcAft>
                          <a:spcPts val="0"/>
                        </a:spcAft>
                        <a:buFont typeface="Arial"/>
                        <a:buChar char="•"/>
                        <a:tabLst>
                          <a:tab pos="228600" algn="l"/>
                        </a:tabLst>
                      </a:pPr>
                      <a:r>
                        <a:rPr lang="mn-MN" sz="1800" b="0" dirty="0">
                          <a:solidFill>
                            <a:schemeClr val="tx1"/>
                          </a:solidFill>
                          <a:latin typeface="Times New Roman" pitchFamily="18" charset="0"/>
                          <a:ea typeface="Times New Roman"/>
                          <a:cs typeface="Times New Roman" pitchFamily="18" charset="0"/>
                        </a:rPr>
                        <a:t>Иргэдийн нөхөрлөл, бүлэг</a:t>
                      </a:r>
                      <a:endParaRPr lang="en-US" sz="1600" b="0" dirty="0">
                        <a:solidFill>
                          <a:schemeClr val="tx1"/>
                        </a:solidFill>
                        <a:latin typeface="Times New Roman" pitchFamily="18" charset="0"/>
                        <a:ea typeface="Times New Roman"/>
                        <a:cs typeface="Times New Roman" pitchFamily="18" charset="0"/>
                      </a:endParaRPr>
                    </a:p>
                    <a:p>
                      <a:pPr marL="342900" marR="0" lvl="0" indent="-342900" algn="just">
                        <a:lnSpc>
                          <a:spcPct val="150000"/>
                        </a:lnSpc>
                        <a:spcBef>
                          <a:spcPts val="0"/>
                        </a:spcBef>
                        <a:spcAft>
                          <a:spcPts val="0"/>
                        </a:spcAft>
                        <a:buFont typeface="Arial"/>
                        <a:buChar char="•"/>
                        <a:tabLst>
                          <a:tab pos="228600" algn="l"/>
                        </a:tabLst>
                      </a:pPr>
                      <a:r>
                        <a:rPr lang="mn-MN" sz="1800" b="0" dirty="0">
                          <a:solidFill>
                            <a:schemeClr val="tx1"/>
                          </a:solidFill>
                          <a:latin typeface="Times New Roman" pitchFamily="18" charset="0"/>
                          <a:ea typeface="Times New Roman"/>
                          <a:cs typeface="Times New Roman" pitchFamily="18" charset="0"/>
                        </a:rPr>
                        <a:t>Иргэний нийгмийн байгууллагууд</a:t>
                      </a:r>
                      <a:endParaRPr lang="en-US" sz="1600" b="0" dirty="0">
                        <a:solidFill>
                          <a:schemeClr val="tx1"/>
                        </a:solidFill>
                        <a:latin typeface="Times New Roman" pitchFamily="18" charset="0"/>
                        <a:ea typeface="Times New Roman"/>
                        <a:cs typeface="Times New Roman" pitchFamily="18" charset="0"/>
                      </a:endParaRPr>
                    </a:p>
                    <a:p>
                      <a:pPr marL="342900" marR="0" lvl="0" indent="-342900" algn="just">
                        <a:lnSpc>
                          <a:spcPct val="150000"/>
                        </a:lnSpc>
                        <a:spcBef>
                          <a:spcPts val="0"/>
                        </a:spcBef>
                        <a:spcAft>
                          <a:spcPts val="0"/>
                        </a:spcAft>
                        <a:buFont typeface="Arial"/>
                        <a:buChar char="•"/>
                        <a:tabLst>
                          <a:tab pos="228600" algn="l"/>
                        </a:tabLst>
                      </a:pPr>
                      <a:r>
                        <a:rPr lang="mn-MN" sz="1800" b="0" dirty="0">
                          <a:solidFill>
                            <a:schemeClr val="tx1"/>
                          </a:solidFill>
                          <a:latin typeface="Times New Roman" pitchFamily="18" charset="0"/>
                          <a:ea typeface="Times New Roman"/>
                          <a:cs typeface="Times New Roman" pitchFamily="18" charset="0"/>
                        </a:rPr>
                        <a:t>Сумын ЗДТГ</a:t>
                      </a:r>
                      <a:endParaRPr lang="en-US" sz="1600" b="0" dirty="0">
                        <a:solidFill>
                          <a:schemeClr val="tx1"/>
                        </a:solidFill>
                        <a:latin typeface="Times New Roman" pitchFamily="18" charset="0"/>
                        <a:ea typeface="Times New Roman"/>
                        <a:cs typeface="Times New Roman" pitchFamily="18" charset="0"/>
                      </a:endParaRPr>
                    </a:p>
                  </a:txBody>
                  <a:tcPr marL="68580" marR="68580" marT="0" marB="0">
                    <a:lnL>
                      <a:noFill/>
                    </a:lnL>
                    <a:lnR>
                      <a:noFill/>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bl>
          </a:graphicData>
        </a:graphic>
      </p:graphicFrame>
      <p:pic>
        <p:nvPicPr>
          <p:cNvPr id="3073" name="Picture 1" descr="Users"/>
          <p:cNvPicPr>
            <a:picLocks noChangeAspect="1" noChangeArrowheads="1"/>
          </p:cNvPicPr>
          <p:nvPr/>
        </p:nvPicPr>
        <p:blipFill>
          <a:blip r:embed="rId2"/>
          <a:srcRect/>
          <a:stretch>
            <a:fillRect/>
          </a:stretch>
        </p:blipFill>
        <p:spPr bwMode="auto">
          <a:xfrm>
            <a:off x="5929322" y="1643056"/>
            <a:ext cx="2571768" cy="2571768"/>
          </a:xfrm>
          <a:prstGeom prst="rect">
            <a:avLst/>
          </a:prstGeom>
          <a:noFill/>
        </p:spPr>
      </p:pic>
      <p:sp>
        <p:nvSpPr>
          <p:cNvPr id="9" name="Slide Number Placeholder 8"/>
          <p:cNvSpPr>
            <a:spLocks noGrp="1"/>
          </p:cNvSpPr>
          <p:nvPr>
            <p:ph type="sldNum" sz="quarter" idx="12"/>
          </p:nvPr>
        </p:nvSpPr>
        <p:spPr>
          <a:xfrm>
            <a:off x="6553200" y="4659982"/>
            <a:ext cx="2133600" cy="273844"/>
          </a:xfrm>
        </p:spPr>
        <p:txBody>
          <a:bodyPr/>
          <a:lstStyle/>
          <a:p>
            <a:fld id="{780641F6-076D-47B9-9A76-B8C8D327F380}" type="slidenum">
              <a:rPr lang="en-US" smtClean="0"/>
              <a:pPr/>
              <a:t>8</a:t>
            </a:fld>
            <a:endParaRPr lang="en-US" dirty="0"/>
          </a:p>
        </p:txBody>
      </p:sp>
    </p:spTree>
    <p:extLst>
      <p:ext uri="{BB962C8B-B14F-4D97-AF65-F5344CB8AC3E}">
        <p14:creationId xmlns:p14="http://schemas.microsoft.com/office/powerpoint/2010/main" val="1574436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533400" y="2266950"/>
            <a:ext cx="4038600" cy="1314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p>
          <a:p>
            <a:r>
              <a:rPr lang="mn-MN" sz="1050" dirty="0" smtClean="0">
                <a:solidFill>
                  <a:schemeClr val="bg1"/>
                </a:solidFill>
              </a:rPr>
              <a:t>Дэд</a:t>
            </a:r>
            <a:endParaRPr lang="en-US" sz="1050"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1652588"/>
            <a:ext cx="91059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571700" y="1809750"/>
            <a:ext cx="6857820" cy="15120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r>
              <a:rPr lang="mn-MN" sz="2800" dirty="0" smtClean="0">
                <a:solidFill>
                  <a:schemeClr val="bg1"/>
                </a:solidFill>
                <a:latin typeface="+mn-lt"/>
                <a:cs typeface="Times New Roman" pitchFamily="18" charset="0"/>
              </a:rPr>
              <a:t>Нэг. Иргэдийн оролцоог хангах бэлтгэл үе</a:t>
            </a:r>
            <a:endParaRPr lang="en-US" sz="2800" dirty="0" smtClean="0">
              <a:solidFill>
                <a:schemeClr val="bg1"/>
              </a:solidFill>
              <a:latin typeface="+mn-lt"/>
              <a:cs typeface="Times New Roman" pitchFamily="18" charset="0"/>
            </a:endParaRPr>
          </a:p>
        </p:txBody>
      </p:sp>
      <p:sp>
        <p:nvSpPr>
          <p:cNvPr id="5" name="Slide Number Placeholder 4"/>
          <p:cNvSpPr>
            <a:spLocks noGrp="1"/>
          </p:cNvSpPr>
          <p:nvPr>
            <p:ph type="sldNum" sz="quarter" idx="12"/>
          </p:nvPr>
        </p:nvSpPr>
        <p:spPr>
          <a:xfrm>
            <a:off x="6553200" y="4659982"/>
            <a:ext cx="2133600" cy="273844"/>
          </a:xfrm>
        </p:spPr>
        <p:txBody>
          <a:bodyPr/>
          <a:lstStyle/>
          <a:p>
            <a:fld id="{780641F6-076D-47B9-9A76-B8C8D327F380}" type="slidenum">
              <a:rPr lang="en-US" smtClean="0"/>
              <a:pPr/>
              <a:t>9</a:t>
            </a:fld>
            <a:endParaRPr lang="en-US"/>
          </a:p>
        </p:txBody>
      </p:sp>
    </p:spTree>
    <p:extLst>
      <p:ext uri="{BB962C8B-B14F-4D97-AF65-F5344CB8AC3E}">
        <p14:creationId xmlns:p14="http://schemas.microsoft.com/office/powerpoint/2010/main" val="34401725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2305</TotalTime>
  <Words>5095</Words>
  <Application>Microsoft Office PowerPoint</Application>
  <PresentationFormat>On-screen Show (16:9)</PresentationFormat>
  <Paragraphs>931</Paragraphs>
  <Slides>63</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63</vt:i4>
      </vt:variant>
    </vt:vector>
  </HeadingPairs>
  <TitlesOfParts>
    <vt:vector size="77" baseType="lpstr">
      <vt:lpstr>宋体</vt:lpstr>
      <vt:lpstr>Arial</vt:lpstr>
      <vt:lpstr>Calibri</vt:lpstr>
      <vt:lpstr>Cambria</vt:lpstr>
      <vt:lpstr>Segoe UI</vt:lpstr>
      <vt:lpstr>Segoe UI Black</vt:lpstr>
      <vt:lpstr>Segoe UI Emoji</vt:lpstr>
      <vt:lpstr>Segoe UI Light</vt:lpstr>
      <vt:lpstr>Segoe UI Semilight</vt:lpstr>
      <vt:lpstr>Symbol</vt:lpstr>
      <vt:lpstr>Times New Roman</vt:lpstr>
      <vt:lpstr>Verdana</vt:lpstr>
      <vt:lpstr>Wingdings</vt:lpstr>
      <vt:lpstr>Office Theme</vt:lpstr>
      <vt:lpstr>Орон нутгийн хөгжлийн санг иргэдийн оролцоотой төлөвлөх нь</vt:lpstr>
      <vt:lpstr>Туршлага солилцох</vt:lpstr>
      <vt:lpstr>ОНХС-ийн төлөвлөлт дэх иргэдийн оролцоо</vt:lpstr>
      <vt:lpstr>ОНХС-ийн төлөвлөлт</vt:lpstr>
      <vt:lpstr>Туршлага солилцох</vt:lpstr>
      <vt:lpstr>Багийн түвшинд ОНХС-ийн үйл ажиллагааг төлөвлөх</vt:lpstr>
      <vt:lpstr>Багийн түвшинд ОНХС-ийн үйл ажиллагааг төлөвлөх</vt:lpstr>
      <vt:lpstr>Багийн түвшинд ОНХС-ийн үйл ажиллагааг төлөвлөх</vt:lpstr>
      <vt:lpstr>PowerPoint Presentation</vt:lpstr>
      <vt:lpstr>1.Иргэдийн оролцоог хангах бэлтгэл үе:  ОРОЛЦООГ ХАНГАХ АЖЛЫН ТӨЛӨВЛӨЛТ </vt:lpstr>
      <vt:lpstr>Иргэдийн оролцоог хангах бэлтгэл үе:  ОРОЛЦООГ ХАНГАХ АЖЛЫН ТӨЛӨВЛӨЛТ </vt:lpstr>
      <vt:lpstr>Иргэдийн оролцоог хангах бэлтгэл үе:  ОРОЛЦООГ ХАНГАХ АЖЛЫН ТӨЛӨВЛӨЛТ</vt:lpstr>
      <vt:lpstr>Иргэдийн оролцоог хангах бэлтгэл үе:  ИРГЭДИЙГ МЭДЭЭЛЛЭЭР ХАНГАХ</vt:lpstr>
      <vt:lpstr>Иргэдийн оролцоог хангах бэлтгэл үе:  ИРГЭДИЙГ МЭДЭЭЛЛЭЭР ХАНГАХ</vt:lpstr>
      <vt:lpstr>Иргэдийн оролцоог хангах бэлтгэл үе: ИРГЭДИЙГ МЭДЭЭЛЛЭЭР ХАНГАХ</vt:lpstr>
      <vt:lpstr>Иргэдийн оролцоог хангах бэлтгэл үе: ИРГЭДИЙГ МЭДЭЭЛЛЭЭР ХАНГАХ</vt:lpstr>
      <vt:lpstr>Иргэдийн оролцоог хангах бэлтгэл үе: ИРГЭДИЙГ МЭДЭЭЛЛЭЭР ХАНГАХ</vt:lpstr>
      <vt:lpstr>Иргэдийн оролцоог хангах бэлтгэл үе: ИРГЭДИЙГ МЭДЭЭЛЛЭЭР ХАНГАХ</vt:lpstr>
      <vt:lpstr>Иргэдийн оролцоог хангах бэлтгэл үе: ИРГЭДИЙГ МЭДЭЭЛЛЭЭР ХАНГАХ</vt:lpstr>
      <vt:lpstr>Иргэдийн оролцоог хангах бэлтгэл үе: ИРГЭДИЙГ МЭДЭЭЛЛЭЭР ХАНГАХ</vt:lpstr>
      <vt:lpstr>Иргэдийн оролцоог хангах бэлтгэл үе: ИРГЭДИЙГ МЭДЭЭЛЛЭЭР ХАНГАХ</vt:lpstr>
      <vt:lpstr>Иргэдийн оролцоог хангах бэлтгэл үе: ИРГЭДИЙГ МЭДЭЭЛЛЭЭР ХАНГАХ</vt:lpstr>
      <vt:lpstr>PowerPoint Presentation</vt:lpstr>
      <vt:lpstr>2. Иргэдийн саналыг авах үе шат</vt:lpstr>
      <vt:lpstr>2. Иргэдийн саналыг авах үе шат:  САНАЛ АВАХ ХЭЛБЭР</vt:lpstr>
      <vt:lpstr>2. Иргэдийн саналыг авах үе шат:  САНАЛ АВАХ ХЭЛБЭР</vt:lpstr>
      <vt:lpstr>2. Иргэдийн саналыг авах үе шат:  САНАЛ АВАХ ХЭЛБЭР</vt:lpstr>
      <vt:lpstr>2. Иргэдийн саналыг авах үе шат:  САНАЛ АВАХ ХЭЛБЭР</vt:lpstr>
      <vt:lpstr>2. Иргэдийн саналыг авах үе шат:  САНАЛ АВАХ ХЭЛБЭР</vt:lpstr>
      <vt:lpstr>2. Иргэдийн саналыг авах үе шат:  САНАЛ АВАХ ХЭЛБЭР</vt:lpstr>
      <vt:lpstr>2. Иргэдийн саналыг авах үе шат:  САНАЛ АВАХ ХЭЛБЭР</vt:lpstr>
      <vt:lpstr>2. Иргэдийн саналыг авах үе шат:  ИРГЭДЭЭС АВСАН САНАЛЫГ НЭГТГЭХ</vt:lpstr>
      <vt:lpstr>2. Иргэдийн саналыг авах үе шат:  ИРГЭДЭЭС АВСАН САНАЛЫГ НЭГТГЭХ</vt:lpstr>
      <vt:lpstr>2. Иргэдийн саналыг авах үе шат:  ИРГЭДЭЭС АВСАН САНАЛЫГ НЭГТГЭХ</vt:lpstr>
      <vt:lpstr>2. Иргэдийн саналыг авах үе шат:  УРЬДЧИЛСАН ЖАГСААЛТ БЭЛТГЭХ</vt:lpstr>
      <vt:lpstr>2. Иргэдийн саналыг авах үе шат:  УРЬДЧИЛСАН ЖАГСААЛТ БЭЛТГЭХ</vt:lpstr>
      <vt:lpstr>2. Иргэдийн саналыг авах үе шат:  УРЬДЧИЛСАН ЖАГСААЛТ БЭЛТГЭХ</vt:lpstr>
      <vt:lpstr>PowerPoint Presentation</vt:lpstr>
      <vt:lpstr>PowerPoint Presentation</vt:lpstr>
      <vt:lpstr>Асуулт:</vt:lpstr>
      <vt:lpstr>PowerPoint Presentation</vt:lpstr>
      <vt:lpstr>Төслийг ач холбогдлоор нь эрэмбэлэх нь: Эрэмбэлэх матриц болон бусад аргууд</vt:lpstr>
      <vt:lpstr>PowerPoint Presentation</vt:lpstr>
      <vt:lpstr>А. ЭРЭМБЭЛЭЛТИЙН МАТРИЦЫН АРГА</vt:lpstr>
      <vt:lpstr>Дасгал ажил /Эрэмбэлэлтийн матриц/- 15 минут</vt:lpstr>
      <vt:lpstr>PowerPoint Presentation</vt:lpstr>
      <vt:lpstr>PowerPoint Presentation</vt:lpstr>
      <vt:lpstr>Дасгал ажил 2. Асуудлын шалтгаан, үр нөлөөг тодруулах         /20 минут/</vt:lpstr>
      <vt:lpstr>Дасгал ажил 2-ын үргэлжлэл</vt:lpstr>
      <vt:lpstr>3. “ШИЙДЛИЙН МОД”</vt:lpstr>
      <vt:lpstr>Багийн дасгал ажил. Шийдлийг боловсруулах        /40 минут/</vt:lpstr>
      <vt:lpstr>PowerPoint Presentation</vt:lpstr>
      <vt:lpstr>PowerPoint Presentation</vt:lpstr>
      <vt:lpstr>Дасгал ажил 4. Төслийн жагсаалт бэлдэх /20 минут/ </vt:lpstr>
      <vt:lpstr>Доорх хүснэгтийг бөглөнө:</vt:lpstr>
      <vt:lpstr>PowerPoint Presentation</vt:lpstr>
      <vt:lpstr>3. ИНХ-ын шийдвэрийг сумын ЗДТГ–т хүргүүлэх</vt:lpstr>
      <vt:lpstr>3. ИНХ-ын шийдвэрийг сумын ЗДТГ–т хүргүүлэх</vt:lpstr>
      <vt:lpstr>Дасгал ажил /30 минут/</vt:lpstr>
      <vt:lpstr>3. Багийн ИНХ-ын шийдвэрийг иргэдэд мэдээлэх</vt:lpstr>
      <vt:lpstr>3. Багийн ИНХ-ын шийдвэрийг иргэдэд мэдээлэх</vt:lpstr>
      <vt:lpstr>Товч дүгнэлт</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Danaa</cp:lastModifiedBy>
  <cp:revision>399</cp:revision>
  <cp:lastPrinted>2019-02-22T00:10:53Z</cp:lastPrinted>
  <dcterms:created xsi:type="dcterms:W3CDTF">2017-04-20T09:35:42Z</dcterms:created>
  <dcterms:modified xsi:type="dcterms:W3CDTF">2019-03-06T13:48:47Z</dcterms:modified>
</cp:coreProperties>
</file>